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72" r:id="rId14"/>
    <p:sldId id="273" r:id="rId15"/>
    <p:sldId id="274" r:id="rId16"/>
    <p:sldId id="275" r:id="rId17"/>
  </p:sldIdLst>
  <p:sldSz cx="18288000" cy="10287000"/>
  <p:notesSz cx="6858000" cy="9144000"/>
  <p:embeddedFontLst>
    <p:embeddedFont>
      <p:font typeface="Aileron"/>
      <p:regular r:id="rId18"/>
    </p:embeddedFont>
    <p:embeddedFont>
      <p:font typeface="Aileron Bold"/>
      <p:regular r:id="rId19"/>
    </p:embeddedFont>
    <p:embeddedFont>
      <p:font typeface="Montserrat" panose="00000500000000000000" pitchFamily="2" charset="0"/>
      <p:regular r:id="rId20"/>
      <p:bold r:id="rId21"/>
      <p:italic r:id="rId22"/>
      <p:boldItalic r:id="rId23"/>
    </p:embeddedFont>
    <p:embeddedFont>
      <p:font typeface="Montserrat Bold"/>
      <p:regular r:id="rId24"/>
      <p:bold r:id="rId25"/>
    </p:embeddedFont>
    <p:embeddedFont>
      <p:font typeface="Now"/>
      <p:regular r:id="rId26"/>
    </p:embeddedFont>
    <p:embeddedFont>
      <p:font typeface="Now Bold"/>
      <p:regular r:id="rId27"/>
    </p:embeddedFont>
    <p:embeddedFont>
      <p:font typeface="Playfair Display" panose="00000500000000000000" pitchFamily="2" charset="0"/>
      <p:regular r:id="rId28"/>
      <p:bold r:id="rId29"/>
    </p:embeddedFont>
    <p:embeddedFont>
      <p:font typeface="Poppins" panose="00000500000000000000" pitchFamily="2" charset="0"/>
      <p:regular r:id="rId30"/>
      <p:bold r:id="rId31"/>
    </p:embeddedFont>
    <p:embeddedFont>
      <p:font typeface="Poppins Bold"/>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93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sv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pn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9.png"/><Relationship Id="rId7" Type="http://schemas.openxmlformats.org/officeDocument/2006/relationships/image" Target="../media/image44.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1.png"/><Relationship Id="rId7"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29.png"/><Relationship Id="rId10" Type="http://schemas.openxmlformats.org/officeDocument/2006/relationships/image" Target="../media/image52.png"/><Relationship Id="rId4" Type="http://schemas.openxmlformats.org/officeDocument/2006/relationships/image" Target="../media/image22.svg"/><Relationship Id="rId9"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6.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40.jpeg"/><Relationship Id="rId7"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jpeg"/><Relationship Id="rId10" Type="http://schemas.openxmlformats.org/officeDocument/2006/relationships/image" Target="../media/image65.png"/><Relationship Id="rId4" Type="http://schemas.openxmlformats.org/officeDocument/2006/relationships/image" Target="../media/image5.pn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5.png"/><Relationship Id="rId7" Type="http://schemas.openxmlformats.org/officeDocument/2006/relationships/image" Target="../media/image68.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0.jpeg"/><Relationship Id="rId9" Type="http://schemas.openxmlformats.org/officeDocument/2006/relationships/image" Target="../media/image70.png"/></Relationships>
</file>

<file path=ppt/slides/_rels/slide1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5.png"/><Relationship Id="rId7" Type="http://schemas.openxmlformats.org/officeDocument/2006/relationships/image" Target="../media/image74.pn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60.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95370" y="-45982"/>
            <a:ext cx="15501768" cy="10744559"/>
          </a:xfrm>
          <a:custGeom>
            <a:avLst/>
            <a:gdLst/>
            <a:ahLst/>
            <a:cxnLst/>
            <a:rect l="l" t="t" r="r" b="b"/>
            <a:pathLst>
              <a:path w="15501768" h="10744559">
                <a:moveTo>
                  <a:pt x="0" y="0"/>
                </a:moveTo>
                <a:lnTo>
                  <a:pt x="15501768" y="0"/>
                </a:lnTo>
                <a:lnTo>
                  <a:pt x="15501768" y="10744559"/>
                </a:lnTo>
                <a:lnTo>
                  <a:pt x="0" y="10744559"/>
                </a:lnTo>
                <a:lnTo>
                  <a:pt x="0" y="0"/>
                </a:lnTo>
                <a:close/>
              </a:path>
            </a:pathLst>
          </a:custGeom>
          <a:blipFill>
            <a:blip r:embed="rId2">
              <a:extLst>
                <a:ext uri="{96DAC541-7B7A-43D3-8B79-37D633B846F1}">
                  <asvg:svgBlip xmlns:asvg="http://schemas.microsoft.com/office/drawing/2016/SVG/main" r:embed="rId3"/>
                </a:ext>
              </a:extLst>
            </a:blip>
            <a:stretch>
              <a:fillRect b="-44275"/>
            </a:stretch>
          </a:blipFill>
        </p:spPr>
      </p:sp>
      <p:sp>
        <p:nvSpPr>
          <p:cNvPr id="3" name="Freeform 3"/>
          <p:cNvSpPr/>
          <p:nvPr/>
        </p:nvSpPr>
        <p:spPr>
          <a:xfrm>
            <a:off x="7336383" y="6820493"/>
            <a:ext cx="3779987" cy="1882611"/>
          </a:xfrm>
          <a:custGeom>
            <a:avLst/>
            <a:gdLst/>
            <a:ahLst/>
            <a:cxnLst/>
            <a:rect l="l" t="t" r="r" b="b"/>
            <a:pathLst>
              <a:path w="3779987" h="1882611">
                <a:moveTo>
                  <a:pt x="0" y="0"/>
                </a:moveTo>
                <a:lnTo>
                  <a:pt x="3779987" y="0"/>
                </a:lnTo>
                <a:lnTo>
                  <a:pt x="3779987" y="1882611"/>
                </a:lnTo>
                <a:lnTo>
                  <a:pt x="0" y="1882611"/>
                </a:lnTo>
                <a:lnTo>
                  <a:pt x="0" y="0"/>
                </a:lnTo>
                <a:close/>
              </a:path>
            </a:pathLst>
          </a:custGeom>
          <a:blipFill>
            <a:blip r:embed="rId4"/>
            <a:stretch>
              <a:fillRect/>
            </a:stretch>
          </a:blipFill>
        </p:spPr>
      </p:sp>
      <p:sp>
        <p:nvSpPr>
          <p:cNvPr id="4" name="Freeform 4"/>
          <p:cNvSpPr/>
          <p:nvPr/>
        </p:nvSpPr>
        <p:spPr>
          <a:xfrm>
            <a:off x="212066" y="-85725"/>
            <a:ext cx="13236297" cy="8486058"/>
          </a:xfrm>
          <a:custGeom>
            <a:avLst/>
            <a:gdLst/>
            <a:ahLst/>
            <a:cxnLst/>
            <a:rect l="l" t="t" r="r" b="b"/>
            <a:pathLst>
              <a:path w="13236297" h="8486058">
                <a:moveTo>
                  <a:pt x="0" y="0"/>
                </a:moveTo>
                <a:lnTo>
                  <a:pt x="13236297" y="0"/>
                </a:lnTo>
                <a:lnTo>
                  <a:pt x="13236297" y="8486058"/>
                </a:lnTo>
                <a:lnTo>
                  <a:pt x="0" y="8486058"/>
                </a:lnTo>
                <a:lnTo>
                  <a:pt x="0" y="0"/>
                </a:lnTo>
                <a:close/>
              </a:path>
            </a:pathLst>
          </a:custGeom>
          <a:blipFill>
            <a:blip r:embed="rId5">
              <a:alphaModFix amt="32999"/>
            </a:blip>
            <a:stretch>
              <a:fillRect t="-3470" b="-448"/>
            </a:stretch>
          </a:blipFill>
        </p:spPr>
      </p:sp>
      <p:grpSp>
        <p:nvGrpSpPr>
          <p:cNvPr id="5" name="Group 5"/>
          <p:cNvGrpSpPr/>
          <p:nvPr/>
        </p:nvGrpSpPr>
        <p:grpSpPr>
          <a:xfrm rot="941851">
            <a:off x="-1158400" y="-1394251"/>
            <a:ext cx="3786689" cy="10332982"/>
            <a:chOff x="0" y="0"/>
            <a:chExt cx="997317" cy="2721444"/>
          </a:xfrm>
        </p:grpSpPr>
        <p:sp>
          <p:nvSpPr>
            <p:cNvPr id="6" name="Freeform 6"/>
            <p:cNvSpPr/>
            <p:nvPr/>
          </p:nvSpPr>
          <p:spPr>
            <a:xfrm>
              <a:off x="0" y="0"/>
              <a:ext cx="997317" cy="2721444"/>
            </a:xfrm>
            <a:custGeom>
              <a:avLst/>
              <a:gdLst/>
              <a:ahLst/>
              <a:cxnLst/>
              <a:rect l="l" t="t" r="r" b="b"/>
              <a:pathLst>
                <a:path w="997317" h="2721444">
                  <a:moveTo>
                    <a:pt x="0" y="0"/>
                  </a:moveTo>
                  <a:lnTo>
                    <a:pt x="997317" y="0"/>
                  </a:lnTo>
                  <a:lnTo>
                    <a:pt x="997317" y="2721444"/>
                  </a:lnTo>
                  <a:lnTo>
                    <a:pt x="0" y="2721444"/>
                  </a:lnTo>
                  <a:close/>
                </a:path>
              </a:pathLst>
            </a:custGeom>
            <a:solidFill>
              <a:srgbClr val="00569E"/>
            </a:solidFill>
            <a:ln w="66675" cap="sq">
              <a:gradFill>
                <a:gsLst>
                  <a:gs pos="0">
                    <a:srgbClr val="001F65">
                      <a:alpha val="100000"/>
                    </a:srgbClr>
                  </a:gs>
                  <a:gs pos="100000">
                    <a:srgbClr val="6895FD">
                      <a:alpha val="100000"/>
                    </a:srgbClr>
                  </a:gs>
                </a:gsLst>
                <a:lin ang="5400000"/>
              </a:gradFill>
              <a:prstDash val="solid"/>
              <a:miter/>
            </a:ln>
          </p:spPr>
        </p:sp>
        <p:sp>
          <p:nvSpPr>
            <p:cNvPr id="7" name="TextBox 7"/>
            <p:cNvSpPr txBox="1"/>
            <p:nvPr/>
          </p:nvSpPr>
          <p:spPr>
            <a:xfrm>
              <a:off x="0" y="-38100"/>
              <a:ext cx="997317" cy="2759544"/>
            </a:xfrm>
            <a:prstGeom prst="rect">
              <a:avLst/>
            </a:prstGeom>
          </p:spPr>
          <p:txBody>
            <a:bodyPr lIns="50800" tIns="50800" rIns="50800" bIns="50800" rtlCol="0" anchor="ctr"/>
            <a:lstStyle/>
            <a:p>
              <a:pPr algn="ctr">
                <a:lnSpc>
                  <a:spcPts val="2590"/>
                </a:lnSpc>
              </a:pPr>
              <a:endParaRPr/>
            </a:p>
          </p:txBody>
        </p:sp>
      </p:grpSp>
      <p:sp>
        <p:nvSpPr>
          <p:cNvPr id="8" name="TextBox 8"/>
          <p:cNvSpPr txBox="1"/>
          <p:nvPr/>
        </p:nvSpPr>
        <p:spPr>
          <a:xfrm>
            <a:off x="7336383" y="9267825"/>
            <a:ext cx="3615234" cy="352425"/>
          </a:xfrm>
          <a:prstGeom prst="rect">
            <a:avLst/>
          </a:prstGeom>
        </p:spPr>
        <p:txBody>
          <a:bodyPr lIns="0" tIns="0" rIns="0" bIns="0" rtlCol="0" anchor="t">
            <a:spAutoFit/>
          </a:bodyPr>
          <a:lstStyle/>
          <a:p>
            <a:pPr algn="ctr">
              <a:lnSpc>
                <a:spcPts val="2879"/>
              </a:lnSpc>
            </a:pPr>
            <a:r>
              <a:rPr lang="en-US" sz="2400" spc="-60">
                <a:solidFill>
                  <a:srgbClr val="185079"/>
                </a:solidFill>
                <a:latin typeface="Montserrat"/>
                <a:ea typeface="Montserrat"/>
                <a:cs typeface="Montserrat"/>
                <a:sym typeface="Montserrat"/>
              </a:rPr>
              <a:t>INDIA · UAE · AUSTRALIA</a:t>
            </a:r>
          </a:p>
        </p:txBody>
      </p:sp>
      <p:grpSp>
        <p:nvGrpSpPr>
          <p:cNvPr id="9" name="Group 9"/>
          <p:cNvGrpSpPr/>
          <p:nvPr/>
        </p:nvGrpSpPr>
        <p:grpSpPr>
          <a:xfrm rot="-2210857">
            <a:off x="-272522" y="4287297"/>
            <a:ext cx="5011148" cy="10332982"/>
            <a:chOff x="0" y="0"/>
            <a:chExt cx="1319809" cy="2721444"/>
          </a:xfrm>
        </p:grpSpPr>
        <p:sp>
          <p:nvSpPr>
            <p:cNvPr id="10" name="Freeform 10"/>
            <p:cNvSpPr/>
            <p:nvPr/>
          </p:nvSpPr>
          <p:spPr>
            <a:xfrm>
              <a:off x="0" y="0"/>
              <a:ext cx="1319809" cy="2721444"/>
            </a:xfrm>
            <a:custGeom>
              <a:avLst/>
              <a:gdLst/>
              <a:ahLst/>
              <a:cxnLst/>
              <a:rect l="l" t="t" r="r" b="b"/>
              <a:pathLst>
                <a:path w="1319809" h="2721444">
                  <a:moveTo>
                    <a:pt x="0" y="0"/>
                  </a:moveTo>
                  <a:lnTo>
                    <a:pt x="1319809" y="0"/>
                  </a:lnTo>
                  <a:lnTo>
                    <a:pt x="1319809" y="2721444"/>
                  </a:lnTo>
                  <a:lnTo>
                    <a:pt x="0" y="2721444"/>
                  </a:lnTo>
                  <a:close/>
                </a:path>
              </a:pathLst>
            </a:custGeom>
            <a:solidFill>
              <a:srgbClr val="00569E"/>
            </a:solidFill>
            <a:ln w="66675" cap="sq">
              <a:solidFill>
                <a:srgbClr val="00569E"/>
              </a:solidFill>
              <a:prstDash val="solid"/>
              <a:miter/>
            </a:ln>
          </p:spPr>
        </p:sp>
        <p:sp>
          <p:nvSpPr>
            <p:cNvPr id="11" name="TextBox 11"/>
            <p:cNvSpPr txBox="1"/>
            <p:nvPr/>
          </p:nvSpPr>
          <p:spPr>
            <a:xfrm>
              <a:off x="0" y="-38100"/>
              <a:ext cx="1319809" cy="2759544"/>
            </a:xfrm>
            <a:prstGeom prst="rect">
              <a:avLst/>
            </a:prstGeom>
          </p:spPr>
          <p:txBody>
            <a:bodyPr lIns="50800" tIns="50800" rIns="50800" bIns="50800" rtlCol="0" anchor="ctr"/>
            <a:lstStyle/>
            <a:p>
              <a:pPr algn="ctr">
                <a:lnSpc>
                  <a:spcPts val="2590"/>
                </a:lnSpc>
              </a:pPr>
              <a:endParaRPr/>
            </a:p>
          </p:txBody>
        </p:sp>
      </p:grpSp>
      <p:grpSp>
        <p:nvGrpSpPr>
          <p:cNvPr id="12" name="Group 12"/>
          <p:cNvGrpSpPr/>
          <p:nvPr/>
        </p:nvGrpSpPr>
        <p:grpSpPr>
          <a:xfrm rot="941851">
            <a:off x="8316842" y="-1109994"/>
            <a:ext cx="6094221" cy="11829391"/>
            <a:chOff x="0" y="0"/>
            <a:chExt cx="1605062" cy="3115560"/>
          </a:xfrm>
        </p:grpSpPr>
        <p:sp>
          <p:nvSpPr>
            <p:cNvPr id="13" name="Freeform 13"/>
            <p:cNvSpPr/>
            <p:nvPr/>
          </p:nvSpPr>
          <p:spPr>
            <a:xfrm>
              <a:off x="0" y="0"/>
              <a:ext cx="1605062" cy="3115560"/>
            </a:xfrm>
            <a:custGeom>
              <a:avLst/>
              <a:gdLst/>
              <a:ahLst/>
              <a:cxnLst/>
              <a:rect l="l" t="t" r="r" b="b"/>
              <a:pathLst>
                <a:path w="1605062" h="3115560">
                  <a:moveTo>
                    <a:pt x="0" y="0"/>
                  </a:moveTo>
                  <a:lnTo>
                    <a:pt x="1605062" y="0"/>
                  </a:lnTo>
                  <a:lnTo>
                    <a:pt x="1605062" y="3115560"/>
                  </a:lnTo>
                  <a:lnTo>
                    <a:pt x="0" y="3115560"/>
                  </a:lnTo>
                  <a:close/>
                </a:path>
              </a:pathLst>
            </a:custGeom>
            <a:solidFill>
              <a:srgbClr val="FFFFFF"/>
            </a:solidFill>
            <a:ln w="66675" cap="sq">
              <a:solidFill>
                <a:srgbClr val="FFFFFF"/>
              </a:solidFill>
              <a:prstDash val="solid"/>
              <a:miter/>
            </a:ln>
          </p:spPr>
        </p:sp>
        <p:sp>
          <p:nvSpPr>
            <p:cNvPr id="14" name="TextBox 14"/>
            <p:cNvSpPr txBox="1"/>
            <p:nvPr/>
          </p:nvSpPr>
          <p:spPr>
            <a:xfrm>
              <a:off x="0" y="-38100"/>
              <a:ext cx="1605062" cy="3153660"/>
            </a:xfrm>
            <a:prstGeom prst="rect">
              <a:avLst/>
            </a:prstGeom>
          </p:spPr>
          <p:txBody>
            <a:bodyPr lIns="50800" tIns="50800" rIns="50800" bIns="50800" rtlCol="0" anchor="ctr"/>
            <a:lstStyle/>
            <a:p>
              <a:pPr algn="ctr">
                <a:lnSpc>
                  <a:spcPts val="2590"/>
                </a:lnSpc>
              </a:pPr>
              <a:endParaRPr/>
            </a:p>
          </p:txBody>
        </p:sp>
      </p:grpSp>
      <p:sp>
        <p:nvSpPr>
          <p:cNvPr id="15" name="TextBox 15"/>
          <p:cNvSpPr txBox="1"/>
          <p:nvPr/>
        </p:nvSpPr>
        <p:spPr>
          <a:xfrm>
            <a:off x="9226377" y="3762715"/>
            <a:ext cx="9305805" cy="1314450"/>
          </a:xfrm>
          <a:prstGeom prst="rect">
            <a:avLst/>
          </a:prstGeom>
        </p:spPr>
        <p:txBody>
          <a:bodyPr lIns="0" tIns="0" rIns="0" bIns="0" rtlCol="0" anchor="t">
            <a:spAutoFit/>
          </a:bodyPr>
          <a:lstStyle/>
          <a:p>
            <a:pPr algn="ctr">
              <a:lnSpc>
                <a:spcPts val="10349"/>
              </a:lnSpc>
            </a:pPr>
            <a:r>
              <a:rPr lang="en-US" sz="8624">
                <a:solidFill>
                  <a:srgbClr val="000000"/>
                </a:solidFill>
                <a:latin typeface="Now"/>
                <a:ea typeface="Now"/>
                <a:cs typeface="Now"/>
                <a:sym typeface="Now"/>
              </a:rPr>
              <a:t>CORPORATE</a:t>
            </a:r>
          </a:p>
        </p:txBody>
      </p:sp>
      <p:sp>
        <p:nvSpPr>
          <p:cNvPr id="16" name="TextBox 16"/>
          <p:cNvSpPr txBox="1"/>
          <p:nvPr/>
        </p:nvSpPr>
        <p:spPr>
          <a:xfrm>
            <a:off x="10951617" y="5055193"/>
            <a:ext cx="8184594" cy="1285875"/>
          </a:xfrm>
          <a:prstGeom prst="rect">
            <a:avLst/>
          </a:prstGeom>
        </p:spPr>
        <p:txBody>
          <a:bodyPr lIns="0" tIns="0" rIns="0" bIns="0" rtlCol="0" anchor="t">
            <a:spAutoFit/>
          </a:bodyPr>
          <a:lstStyle/>
          <a:p>
            <a:pPr algn="l">
              <a:lnSpc>
                <a:spcPts val="10103"/>
              </a:lnSpc>
            </a:pPr>
            <a:r>
              <a:rPr lang="en-US" sz="8419">
                <a:solidFill>
                  <a:srgbClr val="00569E"/>
                </a:solidFill>
                <a:latin typeface="Now"/>
                <a:ea typeface="Now"/>
                <a:cs typeface="Now"/>
                <a:sym typeface="Now"/>
              </a:rPr>
              <a:t>PROFILE</a:t>
            </a:r>
          </a:p>
        </p:txBody>
      </p:sp>
      <p:grpSp>
        <p:nvGrpSpPr>
          <p:cNvPr id="17" name="Group 17"/>
          <p:cNvGrpSpPr/>
          <p:nvPr/>
        </p:nvGrpSpPr>
        <p:grpSpPr>
          <a:xfrm rot="1574876">
            <a:off x="6238736" y="5625788"/>
            <a:ext cx="2429658" cy="7265024"/>
            <a:chOff x="0" y="0"/>
            <a:chExt cx="639910" cy="1913422"/>
          </a:xfrm>
        </p:grpSpPr>
        <p:sp>
          <p:nvSpPr>
            <p:cNvPr id="18" name="Freeform 18"/>
            <p:cNvSpPr/>
            <p:nvPr/>
          </p:nvSpPr>
          <p:spPr>
            <a:xfrm>
              <a:off x="0" y="0"/>
              <a:ext cx="639910" cy="1913422"/>
            </a:xfrm>
            <a:custGeom>
              <a:avLst/>
              <a:gdLst/>
              <a:ahLst/>
              <a:cxnLst/>
              <a:rect l="l" t="t" r="r" b="b"/>
              <a:pathLst>
                <a:path w="639910" h="1913422">
                  <a:moveTo>
                    <a:pt x="0" y="0"/>
                  </a:moveTo>
                  <a:lnTo>
                    <a:pt x="639910" y="0"/>
                  </a:lnTo>
                  <a:lnTo>
                    <a:pt x="639910" y="1913422"/>
                  </a:lnTo>
                  <a:lnTo>
                    <a:pt x="0" y="1913422"/>
                  </a:lnTo>
                  <a:close/>
                </a:path>
              </a:pathLst>
            </a:custGeom>
            <a:solidFill>
              <a:srgbClr val="00569E"/>
            </a:solidFill>
            <a:ln w="66675" cap="sq">
              <a:solidFill>
                <a:srgbClr val="00569E"/>
              </a:solidFill>
              <a:prstDash val="solid"/>
              <a:miter/>
            </a:ln>
          </p:spPr>
        </p:sp>
        <p:sp>
          <p:nvSpPr>
            <p:cNvPr id="19" name="TextBox 19"/>
            <p:cNvSpPr txBox="1"/>
            <p:nvPr/>
          </p:nvSpPr>
          <p:spPr>
            <a:xfrm>
              <a:off x="0" y="-38100"/>
              <a:ext cx="639910" cy="1951522"/>
            </a:xfrm>
            <a:prstGeom prst="rect">
              <a:avLst/>
            </a:prstGeom>
          </p:spPr>
          <p:txBody>
            <a:bodyPr lIns="50800" tIns="50800" rIns="50800" bIns="50800" rtlCol="0" anchor="ctr"/>
            <a:lstStyle/>
            <a:p>
              <a:pPr algn="ctr">
                <a:lnSpc>
                  <a:spcPts val="2590"/>
                </a:lnSpc>
              </a:pPr>
              <a:endParaRPr/>
            </a:p>
          </p:txBody>
        </p:sp>
      </p:grpSp>
      <p:grpSp>
        <p:nvGrpSpPr>
          <p:cNvPr id="20" name="Group 20"/>
          <p:cNvGrpSpPr/>
          <p:nvPr/>
        </p:nvGrpSpPr>
        <p:grpSpPr>
          <a:xfrm rot="1574876">
            <a:off x="6584865" y="6983206"/>
            <a:ext cx="2429658" cy="7265024"/>
            <a:chOff x="0" y="0"/>
            <a:chExt cx="639910" cy="1913422"/>
          </a:xfrm>
        </p:grpSpPr>
        <p:sp>
          <p:nvSpPr>
            <p:cNvPr id="21" name="Freeform 21"/>
            <p:cNvSpPr/>
            <p:nvPr/>
          </p:nvSpPr>
          <p:spPr>
            <a:xfrm>
              <a:off x="0" y="0"/>
              <a:ext cx="639910" cy="1913422"/>
            </a:xfrm>
            <a:custGeom>
              <a:avLst/>
              <a:gdLst/>
              <a:ahLst/>
              <a:cxnLst/>
              <a:rect l="l" t="t" r="r" b="b"/>
              <a:pathLst>
                <a:path w="639910" h="1913422">
                  <a:moveTo>
                    <a:pt x="0" y="0"/>
                  </a:moveTo>
                  <a:lnTo>
                    <a:pt x="639910" y="0"/>
                  </a:lnTo>
                  <a:lnTo>
                    <a:pt x="639910" y="1913422"/>
                  </a:lnTo>
                  <a:lnTo>
                    <a:pt x="0" y="1913422"/>
                  </a:lnTo>
                  <a:close/>
                </a:path>
              </a:pathLst>
            </a:custGeom>
            <a:solidFill>
              <a:srgbClr val="00569E">
                <a:alpha val="40000"/>
              </a:srgbClr>
            </a:solidFill>
            <a:ln w="66675" cap="sq">
              <a:solidFill>
                <a:srgbClr val="00569E">
                  <a:alpha val="40000"/>
                </a:srgbClr>
              </a:solidFill>
              <a:prstDash val="solid"/>
              <a:miter/>
            </a:ln>
          </p:spPr>
        </p:sp>
        <p:sp>
          <p:nvSpPr>
            <p:cNvPr id="22" name="TextBox 22"/>
            <p:cNvSpPr txBox="1"/>
            <p:nvPr/>
          </p:nvSpPr>
          <p:spPr>
            <a:xfrm>
              <a:off x="0" y="-38100"/>
              <a:ext cx="639910" cy="1951522"/>
            </a:xfrm>
            <a:prstGeom prst="rect">
              <a:avLst/>
            </a:prstGeom>
          </p:spPr>
          <p:txBody>
            <a:bodyPr lIns="50800" tIns="50800" rIns="50800" bIns="50800" rtlCol="0" anchor="ctr"/>
            <a:lstStyle/>
            <a:p>
              <a:pPr algn="ctr">
                <a:lnSpc>
                  <a:spcPts val="2590"/>
                </a:lnSpc>
              </a:pPr>
              <a:endParaRPr/>
            </a:p>
          </p:txBody>
        </p:sp>
      </p:grpSp>
      <p:grpSp>
        <p:nvGrpSpPr>
          <p:cNvPr id="23" name="Group 23"/>
          <p:cNvGrpSpPr/>
          <p:nvPr/>
        </p:nvGrpSpPr>
        <p:grpSpPr>
          <a:xfrm>
            <a:off x="14469085" y="581025"/>
            <a:ext cx="3508949" cy="895350"/>
            <a:chOff x="0" y="0"/>
            <a:chExt cx="2667000" cy="680517"/>
          </a:xfrm>
        </p:grpSpPr>
        <p:sp>
          <p:nvSpPr>
            <p:cNvPr id="24" name="Freeform 24"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6"/>
              <a:stretch>
                <a:fillRect t="-388" b="-395"/>
              </a:stretch>
            </a:blipFill>
          </p:spPr>
        </p:sp>
      </p:grpSp>
      <p:sp>
        <p:nvSpPr>
          <p:cNvPr id="25" name="AutoShape 25"/>
          <p:cNvSpPr/>
          <p:nvPr/>
        </p:nvSpPr>
        <p:spPr>
          <a:xfrm>
            <a:off x="663295" y="5192128"/>
            <a:ext cx="1817236" cy="0"/>
          </a:xfrm>
          <a:prstGeom prst="line">
            <a:avLst/>
          </a:prstGeom>
          <a:ln w="38100" cap="flat">
            <a:solidFill>
              <a:srgbClr val="00569E"/>
            </a:solidFill>
            <a:prstDash val="solid"/>
            <a:headEnd type="none" w="sm" len="sm"/>
            <a:tailEnd type="none" w="sm" len="sm"/>
          </a:ln>
        </p:spPr>
      </p:sp>
      <p:sp>
        <p:nvSpPr>
          <p:cNvPr id="26" name="AutoShape 26"/>
          <p:cNvSpPr/>
          <p:nvPr/>
        </p:nvSpPr>
        <p:spPr>
          <a:xfrm>
            <a:off x="815695" y="5344528"/>
            <a:ext cx="1817236" cy="0"/>
          </a:xfrm>
          <a:prstGeom prst="line">
            <a:avLst/>
          </a:prstGeom>
          <a:ln w="38100" cap="flat">
            <a:solidFill>
              <a:srgbClr val="00569E"/>
            </a:solidFill>
            <a:prstDash val="solid"/>
            <a:headEnd type="none" w="sm" len="sm"/>
            <a:tailEnd type="none" w="sm" len="sm"/>
          </a:ln>
        </p:spPr>
      </p:sp>
      <p:sp>
        <p:nvSpPr>
          <p:cNvPr id="27" name="AutoShape 27"/>
          <p:cNvSpPr/>
          <p:nvPr/>
        </p:nvSpPr>
        <p:spPr>
          <a:xfrm>
            <a:off x="11116370" y="6580781"/>
            <a:ext cx="1817236" cy="0"/>
          </a:xfrm>
          <a:prstGeom prst="line">
            <a:avLst/>
          </a:prstGeom>
          <a:ln w="38100" cap="flat">
            <a:solidFill>
              <a:srgbClr val="00569E"/>
            </a:solidFill>
            <a:prstDash val="solid"/>
            <a:headEnd type="none" w="sm" len="sm"/>
            <a:tailEnd type="none" w="sm" len="sm"/>
          </a:ln>
        </p:spPr>
      </p:sp>
      <p:sp>
        <p:nvSpPr>
          <p:cNvPr id="28" name="TextBox 28"/>
          <p:cNvSpPr txBox="1"/>
          <p:nvPr/>
        </p:nvSpPr>
        <p:spPr>
          <a:xfrm>
            <a:off x="11363952" y="8848725"/>
            <a:ext cx="8184594" cy="409575"/>
          </a:xfrm>
          <a:prstGeom prst="rect">
            <a:avLst/>
          </a:prstGeom>
        </p:spPr>
        <p:txBody>
          <a:bodyPr lIns="0" tIns="0" rIns="0" bIns="0" rtlCol="0" anchor="t">
            <a:spAutoFit/>
          </a:bodyPr>
          <a:lstStyle/>
          <a:p>
            <a:pPr algn="l">
              <a:lnSpc>
                <a:spcPts val="3264"/>
              </a:lnSpc>
            </a:pPr>
            <a:r>
              <a:rPr lang="en-US" sz="2720">
                <a:solidFill>
                  <a:srgbClr val="00569E"/>
                </a:solidFill>
                <a:latin typeface="Now"/>
                <a:ea typeface="Now"/>
                <a:cs typeface="Now"/>
                <a:sym typeface="Now"/>
              </a:rPr>
              <a:t>INDIA   .    UAE   .    AUSTRALIA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86757" y="4390981"/>
            <a:ext cx="20061513" cy="0"/>
          </a:xfrm>
          <a:prstGeom prst="line">
            <a:avLst/>
          </a:prstGeom>
          <a:ln w="28575" cap="flat">
            <a:solidFill>
              <a:srgbClr val="FFFFFF"/>
            </a:solidFill>
            <a:prstDash val="solid"/>
            <a:headEnd type="none" w="sm" len="sm"/>
            <a:tailEnd type="none" w="sm" len="sm"/>
          </a:ln>
        </p:spPr>
      </p:sp>
      <p:grpSp>
        <p:nvGrpSpPr>
          <p:cNvPr id="3" name="Group 3"/>
          <p:cNvGrpSpPr/>
          <p:nvPr/>
        </p:nvGrpSpPr>
        <p:grpSpPr>
          <a:xfrm>
            <a:off x="2001429" y="4211205"/>
            <a:ext cx="359553" cy="359553"/>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5" name="TextBox 5"/>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sp>
        <p:nvSpPr>
          <p:cNvPr id="6" name="TextBox 6"/>
          <p:cNvSpPr txBox="1"/>
          <p:nvPr/>
        </p:nvSpPr>
        <p:spPr>
          <a:xfrm>
            <a:off x="2001429" y="4941605"/>
            <a:ext cx="2197323" cy="669926"/>
          </a:xfrm>
          <a:prstGeom prst="rect">
            <a:avLst/>
          </a:prstGeom>
        </p:spPr>
        <p:txBody>
          <a:bodyPr lIns="0" tIns="0" rIns="0" bIns="0" rtlCol="0" anchor="t">
            <a:spAutoFit/>
          </a:bodyPr>
          <a:lstStyle/>
          <a:p>
            <a:pPr algn="l">
              <a:lnSpc>
                <a:spcPts val="5150"/>
              </a:lnSpc>
            </a:pPr>
            <a:r>
              <a:rPr lang="en-US" sz="5000">
                <a:solidFill>
                  <a:srgbClr val="FFFFFF"/>
                </a:solidFill>
                <a:latin typeface="Now"/>
                <a:ea typeface="Now"/>
                <a:cs typeface="Now"/>
                <a:sym typeface="Now"/>
              </a:rPr>
              <a:t>01.</a:t>
            </a:r>
          </a:p>
        </p:txBody>
      </p:sp>
      <p:sp>
        <p:nvSpPr>
          <p:cNvPr id="7" name="TextBox 7"/>
          <p:cNvSpPr txBox="1"/>
          <p:nvPr/>
        </p:nvSpPr>
        <p:spPr>
          <a:xfrm>
            <a:off x="5818080" y="4941605"/>
            <a:ext cx="2197323" cy="669926"/>
          </a:xfrm>
          <a:prstGeom prst="rect">
            <a:avLst/>
          </a:prstGeom>
        </p:spPr>
        <p:txBody>
          <a:bodyPr lIns="0" tIns="0" rIns="0" bIns="0" rtlCol="0" anchor="t">
            <a:spAutoFit/>
          </a:bodyPr>
          <a:lstStyle/>
          <a:p>
            <a:pPr algn="l">
              <a:lnSpc>
                <a:spcPts val="5150"/>
              </a:lnSpc>
            </a:pPr>
            <a:r>
              <a:rPr lang="en-US" sz="5000">
                <a:solidFill>
                  <a:srgbClr val="FFFFFF"/>
                </a:solidFill>
                <a:latin typeface="Now"/>
                <a:ea typeface="Now"/>
                <a:cs typeface="Now"/>
                <a:sym typeface="Now"/>
              </a:rPr>
              <a:t>02.</a:t>
            </a:r>
          </a:p>
        </p:txBody>
      </p:sp>
      <p:sp>
        <p:nvSpPr>
          <p:cNvPr id="8" name="TextBox 8"/>
          <p:cNvSpPr txBox="1"/>
          <p:nvPr/>
        </p:nvSpPr>
        <p:spPr>
          <a:xfrm>
            <a:off x="9630431" y="4941605"/>
            <a:ext cx="2197323" cy="669926"/>
          </a:xfrm>
          <a:prstGeom prst="rect">
            <a:avLst/>
          </a:prstGeom>
        </p:spPr>
        <p:txBody>
          <a:bodyPr lIns="0" tIns="0" rIns="0" bIns="0" rtlCol="0" anchor="t">
            <a:spAutoFit/>
          </a:bodyPr>
          <a:lstStyle/>
          <a:p>
            <a:pPr algn="l">
              <a:lnSpc>
                <a:spcPts val="5150"/>
              </a:lnSpc>
            </a:pPr>
            <a:r>
              <a:rPr lang="en-US" sz="5000">
                <a:solidFill>
                  <a:srgbClr val="FFFFFF"/>
                </a:solidFill>
                <a:latin typeface="Now"/>
                <a:ea typeface="Now"/>
                <a:cs typeface="Now"/>
                <a:sym typeface="Now"/>
              </a:rPr>
              <a:t>03.</a:t>
            </a:r>
          </a:p>
        </p:txBody>
      </p:sp>
      <p:sp>
        <p:nvSpPr>
          <p:cNvPr id="9" name="TextBox 9"/>
          <p:cNvSpPr txBox="1"/>
          <p:nvPr/>
        </p:nvSpPr>
        <p:spPr>
          <a:xfrm>
            <a:off x="13409422" y="4941605"/>
            <a:ext cx="2197323" cy="669926"/>
          </a:xfrm>
          <a:prstGeom prst="rect">
            <a:avLst/>
          </a:prstGeom>
        </p:spPr>
        <p:txBody>
          <a:bodyPr lIns="0" tIns="0" rIns="0" bIns="0" rtlCol="0" anchor="t">
            <a:spAutoFit/>
          </a:bodyPr>
          <a:lstStyle/>
          <a:p>
            <a:pPr algn="l">
              <a:lnSpc>
                <a:spcPts val="5150"/>
              </a:lnSpc>
            </a:pPr>
            <a:r>
              <a:rPr lang="en-US" sz="5000">
                <a:solidFill>
                  <a:srgbClr val="FFFFFF"/>
                </a:solidFill>
                <a:latin typeface="Now"/>
                <a:ea typeface="Now"/>
                <a:cs typeface="Now"/>
                <a:sym typeface="Now"/>
              </a:rPr>
              <a:t>04.</a:t>
            </a:r>
          </a:p>
        </p:txBody>
      </p:sp>
      <p:sp>
        <p:nvSpPr>
          <p:cNvPr id="10" name="TextBox 10"/>
          <p:cNvSpPr txBox="1"/>
          <p:nvPr/>
        </p:nvSpPr>
        <p:spPr>
          <a:xfrm>
            <a:off x="5799778" y="5773455"/>
            <a:ext cx="3075734" cy="2314956"/>
          </a:xfrm>
          <a:prstGeom prst="rect">
            <a:avLst/>
          </a:prstGeom>
        </p:spPr>
        <p:txBody>
          <a:bodyPr lIns="0" tIns="0" rIns="0" bIns="0" rtlCol="0" anchor="t">
            <a:spAutoFit/>
          </a:bodyPr>
          <a:lstStyle/>
          <a:p>
            <a:pPr algn="l">
              <a:lnSpc>
                <a:spcPts val="2681"/>
              </a:lnSpc>
            </a:pPr>
            <a:r>
              <a:rPr lang="en-US" sz="1799" spc="-44">
                <a:solidFill>
                  <a:srgbClr val="FFFFFF"/>
                </a:solidFill>
                <a:latin typeface="Montserrat"/>
                <a:ea typeface="Montserrat"/>
                <a:cs typeface="Montserrat"/>
                <a:sym typeface="Montserrat"/>
              </a:rPr>
              <a:t>Lorem ipsum dolor sit amet, consectetur adipiscing elit, sed do eiusmod tempor incididunt ut labore et dolore magna aliqua. Ut enim ad minim veniam.</a:t>
            </a:r>
          </a:p>
        </p:txBody>
      </p:sp>
      <p:sp>
        <p:nvSpPr>
          <p:cNvPr id="11" name="TextBox 11"/>
          <p:cNvSpPr txBox="1"/>
          <p:nvPr/>
        </p:nvSpPr>
        <p:spPr>
          <a:xfrm>
            <a:off x="9593826" y="5773455"/>
            <a:ext cx="3075734" cy="2314956"/>
          </a:xfrm>
          <a:prstGeom prst="rect">
            <a:avLst/>
          </a:prstGeom>
        </p:spPr>
        <p:txBody>
          <a:bodyPr lIns="0" tIns="0" rIns="0" bIns="0" rtlCol="0" anchor="t">
            <a:spAutoFit/>
          </a:bodyPr>
          <a:lstStyle/>
          <a:p>
            <a:pPr algn="l">
              <a:lnSpc>
                <a:spcPts val="2681"/>
              </a:lnSpc>
            </a:pPr>
            <a:r>
              <a:rPr lang="en-US" sz="1799" spc="-44">
                <a:solidFill>
                  <a:srgbClr val="FFFFFF"/>
                </a:solidFill>
                <a:latin typeface="Montserrat"/>
                <a:ea typeface="Montserrat"/>
                <a:cs typeface="Montserrat"/>
                <a:sym typeface="Montserrat"/>
              </a:rPr>
              <a:t>Lorem ipsum dolor sit amet, consectetur adipiscing elit, sed do eiusmod tempor incididunt ut labore et dolore magna aliqua. Ut enim ad minim veniam.</a:t>
            </a:r>
          </a:p>
        </p:txBody>
      </p:sp>
      <p:sp>
        <p:nvSpPr>
          <p:cNvPr id="12" name="TextBox 12"/>
          <p:cNvSpPr txBox="1"/>
          <p:nvPr/>
        </p:nvSpPr>
        <p:spPr>
          <a:xfrm>
            <a:off x="13409422" y="5773455"/>
            <a:ext cx="3075734" cy="2314956"/>
          </a:xfrm>
          <a:prstGeom prst="rect">
            <a:avLst/>
          </a:prstGeom>
        </p:spPr>
        <p:txBody>
          <a:bodyPr lIns="0" tIns="0" rIns="0" bIns="0" rtlCol="0" anchor="t">
            <a:spAutoFit/>
          </a:bodyPr>
          <a:lstStyle/>
          <a:p>
            <a:pPr algn="l">
              <a:lnSpc>
                <a:spcPts val="2681"/>
              </a:lnSpc>
            </a:pPr>
            <a:r>
              <a:rPr lang="en-US" sz="1799" spc="-44">
                <a:solidFill>
                  <a:srgbClr val="FFFFFF"/>
                </a:solidFill>
                <a:latin typeface="Montserrat"/>
                <a:ea typeface="Montserrat"/>
                <a:cs typeface="Montserrat"/>
                <a:sym typeface="Montserrat"/>
              </a:rPr>
              <a:t>Lorem ipsum dolor sit amet, consectetur adipiscing elit, sed do eiusmod tempor incididunt ut labore et dolore magna aliqua. Ut enim ad minim veniam.</a:t>
            </a:r>
          </a:p>
        </p:txBody>
      </p:sp>
      <p:sp>
        <p:nvSpPr>
          <p:cNvPr id="13" name="TextBox 13"/>
          <p:cNvSpPr txBox="1"/>
          <p:nvPr/>
        </p:nvSpPr>
        <p:spPr>
          <a:xfrm>
            <a:off x="2001429" y="5773455"/>
            <a:ext cx="3075734" cy="2314956"/>
          </a:xfrm>
          <a:prstGeom prst="rect">
            <a:avLst/>
          </a:prstGeom>
        </p:spPr>
        <p:txBody>
          <a:bodyPr lIns="0" tIns="0" rIns="0" bIns="0" rtlCol="0" anchor="t">
            <a:spAutoFit/>
          </a:bodyPr>
          <a:lstStyle/>
          <a:p>
            <a:pPr algn="l">
              <a:lnSpc>
                <a:spcPts val="2681"/>
              </a:lnSpc>
            </a:pPr>
            <a:r>
              <a:rPr lang="en-US" sz="1799" spc="-44">
                <a:solidFill>
                  <a:srgbClr val="FFFFFF"/>
                </a:solidFill>
                <a:latin typeface="Montserrat"/>
                <a:ea typeface="Montserrat"/>
                <a:cs typeface="Montserrat"/>
                <a:sym typeface="Montserrat"/>
              </a:rPr>
              <a:t>Lorem ipsum dolor sit amet, consectetur adipiscing elit, sed do eiusmod tempor incididunt ut labore et dolore magna aliqua. Ut enim ad minim veniam.</a:t>
            </a:r>
          </a:p>
        </p:txBody>
      </p:sp>
      <p:grpSp>
        <p:nvGrpSpPr>
          <p:cNvPr id="14" name="Group 14"/>
          <p:cNvGrpSpPr/>
          <p:nvPr/>
        </p:nvGrpSpPr>
        <p:grpSpPr>
          <a:xfrm>
            <a:off x="5818080" y="4211205"/>
            <a:ext cx="359553" cy="35955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16" name="TextBox 16"/>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grpSp>
        <p:nvGrpSpPr>
          <p:cNvPr id="17" name="Group 17"/>
          <p:cNvGrpSpPr/>
          <p:nvPr/>
        </p:nvGrpSpPr>
        <p:grpSpPr>
          <a:xfrm>
            <a:off x="9593826" y="4211205"/>
            <a:ext cx="359553" cy="359553"/>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19" name="TextBox 19"/>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grpSp>
        <p:nvGrpSpPr>
          <p:cNvPr id="20" name="Group 20"/>
          <p:cNvGrpSpPr/>
          <p:nvPr/>
        </p:nvGrpSpPr>
        <p:grpSpPr>
          <a:xfrm>
            <a:off x="13409422" y="4211205"/>
            <a:ext cx="359553" cy="35955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FFFFFF"/>
            </a:solidFill>
          </p:spPr>
        </p:sp>
        <p:sp>
          <p:nvSpPr>
            <p:cNvPr id="22" name="TextBox 22"/>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sp>
        <p:nvSpPr>
          <p:cNvPr id="23" name="Freeform 23"/>
          <p:cNvSpPr/>
          <p:nvPr/>
        </p:nvSpPr>
        <p:spPr>
          <a:xfrm>
            <a:off x="-8153289" y="4936437"/>
            <a:ext cx="15919790" cy="13575239"/>
          </a:xfrm>
          <a:custGeom>
            <a:avLst/>
            <a:gdLst/>
            <a:ahLst/>
            <a:cxnLst/>
            <a:rect l="l" t="t" r="r" b="b"/>
            <a:pathLst>
              <a:path w="15919790" h="13575239">
                <a:moveTo>
                  <a:pt x="0" y="0"/>
                </a:moveTo>
                <a:lnTo>
                  <a:pt x="15919789" y="0"/>
                </a:lnTo>
                <a:lnTo>
                  <a:pt x="15919789" y="13575239"/>
                </a:lnTo>
                <a:lnTo>
                  <a:pt x="0" y="13575239"/>
                </a:lnTo>
                <a:lnTo>
                  <a:pt x="0" y="0"/>
                </a:lnTo>
                <a:close/>
              </a:path>
            </a:pathLst>
          </a:custGeom>
          <a:blipFill>
            <a:blip r:embed="rId2"/>
            <a:stretch>
              <a:fillRect/>
            </a:stretch>
          </a:blipFill>
        </p:spPr>
      </p:sp>
      <p:sp>
        <p:nvSpPr>
          <p:cNvPr id="24" name="Freeform 24"/>
          <p:cNvSpPr/>
          <p:nvPr/>
        </p:nvSpPr>
        <p:spPr>
          <a:xfrm>
            <a:off x="20019" y="7135773"/>
            <a:ext cx="18267981" cy="3151227"/>
          </a:xfrm>
          <a:custGeom>
            <a:avLst/>
            <a:gdLst/>
            <a:ahLst/>
            <a:cxnLst/>
            <a:rect l="l" t="t" r="r" b="b"/>
            <a:pathLst>
              <a:path w="18267981" h="3151227">
                <a:moveTo>
                  <a:pt x="0" y="0"/>
                </a:moveTo>
                <a:lnTo>
                  <a:pt x="18267981" y="0"/>
                </a:lnTo>
                <a:lnTo>
                  <a:pt x="18267981" y="3151227"/>
                </a:lnTo>
                <a:lnTo>
                  <a:pt x="0" y="3151227"/>
                </a:lnTo>
                <a:lnTo>
                  <a:pt x="0" y="0"/>
                </a:lnTo>
                <a:close/>
              </a:path>
            </a:pathLst>
          </a:custGeom>
          <a:blipFill>
            <a:blip r:embed="rId3"/>
            <a:stretch>
              <a:fillRect/>
            </a:stretch>
          </a:blipFill>
        </p:spPr>
      </p:sp>
      <p:sp>
        <p:nvSpPr>
          <p:cNvPr id="25" name="Freeform 25"/>
          <p:cNvSpPr/>
          <p:nvPr/>
        </p:nvSpPr>
        <p:spPr>
          <a:xfrm>
            <a:off x="13174384" y="2536216"/>
            <a:ext cx="4207701" cy="3721383"/>
          </a:xfrm>
          <a:custGeom>
            <a:avLst/>
            <a:gdLst/>
            <a:ahLst/>
            <a:cxnLst/>
            <a:rect l="l" t="t" r="r" b="b"/>
            <a:pathLst>
              <a:path w="4207701" h="3721383">
                <a:moveTo>
                  <a:pt x="0" y="0"/>
                </a:moveTo>
                <a:lnTo>
                  <a:pt x="4207701" y="0"/>
                </a:lnTo>
                <a:lnTo>
                  <a:pt x="4207701" y="3721383"/>
                </a:lnTo>
                <a:lnTo>
                  <a:pt x="0" y="3721383"/>
                </a:lnTo>
                <a:lnTo>
                  <a:pt x="0" y="0"/>
                </a:lnTo>
                <a:close/>
              </a:path>
            </a:pathLst>
          </a:custGeom>
          <a:blipFill>
            <a:blip r:embed="rId4"/>
            <a:stretch>
              <a:fillRect/>
            </a:stretch>
          </a:blipFill>
        </p:spPr>
      </p:sp>
      <p:sp>
        <p:nvSpPr>
          <p:cNvPr id="26" name="TextBox 26"/>
          <p:cNvSpPr txBox="1"/>
          <p:nvPr/>
        </p:nvSpPr>
        <p:spPr>
          <a:xfrm>
            <a:off x="1535846" y="2842613"/>
            <a:ext cx="9825080" cy="3835717"/>
          </a:xfrm>
          <a:prstGeom prst="rect">
            <a:avLst/>
          </a:prstGeom>
        </p:spPr>
        <p:txBody>
          <a:bodyPr lIns="0" tIns="0" rIns="0" bIns="0" rtlCol="0" anchor="t">
            <a:spAutoFit/>
          </a:bodyPr>
          <a:lstStyle/>
          <a:p>
            <a:pPr algn="l">
              <a:lnSpc>
                <a:spcPts val="3397"/>
              </a:lnSpc>
            </a:pPr>
            <a:r>
              <a:rPr lang="en-US" sz="2250">
                <a:solidFill>
                  <a:srgbClr val="000000"/>
                </a:solidFill>
                <a:latin typeface="Montserrat"/>
                <a:ea typeface="Montserrat"/>
                <a:cs typeface="Montserrat"/>
                <a:sym typeface="Montserrat"/>
              </a:rPr>
              <a:t>JAKS is a premier boutique advisory and consulting firm dedicated to providing institutional-grade solutions across the financial spectrum. </a:t>
            </a:r>
          </a:p>
          <a:p>
            <a:pPr algn="l">
              <a:lnSpc>
                <a:spcPts val="3397"/>
              </a:lnSpc>
            </a:pPr>
            <a:endParaRPr lang="en-US" sz="2250">
              <a:solidFill>
                <a:srgbClr val="000000"/>
              </a:solidFill>
              <a:latin typeface="Montserrat"/>
              <a:ea typeface="Montserrat"/>
              <a:cs typeface="Montserrat"/>
              <a:sym typeface="Montserrat"/>
            </a:endParaRPr>
          </a:p>
          <a:p>
            <a:pPr algn="l">
              <a:lnSpc>
                <a:spcPts val="3397"/>
              </a:lnSpc>
            </a:pPr>
            <a:r>
              <a:rPr lang="en-US" sz="2250">
                <a:solidFill>
                  <a:srgbClr val="000000"/>
                </a:solidFill>
                <a:latin typeface="Montserrat"/>
                <a:ea typeface="Montserrat"/>
                <a:cs typeface="Montserrat"/>
                <a:sym typeface="Montserrat"/>
              </a:rPr>
              <a:t> We provide a comprehensive range of services in the areas of business consulting and advisory, business planning and development, taxation, corporate law advisory and outsourcing services to businesses and corporates across UAE, India and overseas.</a:t>
            </a:r>
          </a:p>
        </p:txBody>
      </p:sp>
      <p:sp>
        <p:nvSpPr>
          <p:cNvPr id="27" name="TextBox 27"/>
          <p:cNvSpPr txBox="1"/>
          <p:nvPr/>
        </p:nvSpPr>
        <p:spPr>
          <a:xfrm>
            <a:off x="1535846" y="719631"/>
            <a:ext cx="6326968" cy="1238250"/>
          </a:xfrm>
          <a:prstGeom prst="rect">
            <a:avLst/>
          </a:prstGeom>
        </p:spPr>
        <p:txBody>
          <a:bodyPr lIns="0" tIns="0" rIns="0" bIns="0" rtlCol="0" anchor="t">
            <a:spAutoFit/>
          </a:bodyPr>
          <a:lstStyle/>
          <a:p>
            <a:pPr algn="just">
              <a:lnSpc>
                <a:spcPts val="9791"/>
              </a:lnSpc>
            </a:pPr>
            <a:r>
              <a:rPr lang="en-US" sz="8159">
                <a:solidFill>
                  <a:srgbClr val="084C6E"/>
                </a:solidFill>
                <a:latin typeface="Aileron"/>
                <a:ea typeface="Aileron"/>
                <a:cs typeface="Aileron"/>
                <a:sym typeface="Aileron"/>
              </a:rPr>
              <a:t>ABOUT JAKS</a:t>
            </a:r>
          </a:p>
        </p:txBody>
      </p:sp>
      <p:grpSp>
        <p:nvGrpSpPr>
          <p:cNvPr id="28" name="Group 28"/>
          <p:cNvGrpSpPr/>
          <p:nvPr/>
        </p:nvGrpSpPr>
        <p:grpSpPr>
          <a:xfrm>
            <a:off x="-73426" y="-45982"/>
            <a:ext cx="1102126" cy="10332982"/>
            <a:chOff x="0" y="0"/>
            <a:chExt cx="290272" cy="2721444"/>
          </a:xfrm>
        </p:grpSpPr>
        <p:sp>
          <p:nvSpPr>
            <p:cNvPr id="29" name="Freeform 29"/>
            <p:cNvSpPr/>
            <p:nvPr/>
          </p:nvSpPr>
          <p:spPr>
            <a:xfrm>
              <a:off x="0" y="0"/>
              <a:ext cx="290272" cy="2721444"/>
            </a:xfrm>
            <a:custGeom>
              <a:avLst/>
              <a:gdLst/>
              <a:ahLst/>
              <a:cxnLst/>
              <a:rect l="l" t="t" r="r" b="b"/>
              <a:pathLst>
                <a:path w="290272" h="2721444">
                  <a:moveTo>
                    <a:pt x="0" y="0"/>
                  </a:moveTo>
                  <a:lnTo>
                    <a:pt x="290272" y="0"/>
                  </a:lnTo>
                  <a:lnTo>
                    <a:pt x="290272" y="2721444"/>
                  </a:lnTo>
                  <a:lnTo>
                    <a:pt x="0" y="2721444"/>
                  </a:lnTo>
                  <a:close/>
                </a:path>
              </a:pathLst>
            </a:custGeom>
            <a:solidFill>
              <a:srgbClr val="00569E"/>
            </a:solidFill>
            <a:ln w="66675" cap="sq">
              <a:solidFill>
                <a:srgbClr val="F0F0F0"/>
              </a:solidFill>
              <a:prstDash val="solid"/>
              <a:miter/>
            </a:ln>
          </p:spPr>
        </p:sp>
        <p:sp>
          <p:nvSpPr>
            <p:cNvPr id="30" name="TextBox 30"/>
            <p:cNvSpPr txBox="1"/>
            <p:nvPr/>
          </p:nvSpPr>
          <p:spPr>
            <a:xfrm>
              <a:off x="0" y="-38100"/>
              <a:ext cx="290272" cy="2759544"/>
            </a:xfrm>
            <a:prstGeom prst="rect">
              <a:avLst/>
            </a:prstGeom>
          </p:spPr>
          <p:txBody>
            <a:bodyPr lIns="50800" tIns="50800" rIns="50800" bIns="50800" rtlCol="0" anchor="ctr"/>
            <a:lstStyle/>
            <a:p>
              <a:pPr algn="ctr">
                <a:lnSpc>
                  <a:spcPts val="2590"/>
                </a:lnSpc>
              </a:pPr>
              <a:endParaRPr/>
            </a:p>
          </p:txBody>
        </p:sp>
      </p:grpSp>
      <p:sp>
        <p:nvSpPr>
          <p:cNvPr id="31" name="AutoShape 31"/>
          <p:cNvSpPr/>
          <p:nvPr/>
        </p:nvSpPr>
        <p:spPr>
          <a:xfrm>
            <a:off x="1535846" y="1976931"/>
            <a:ext cx="1817236" cy="0"/>
          </a:xfrm>
          <a:prstGeom prst="line">
            <a:avLst/>
          </a:prstGeom>
          <a:ln w="38100" cap="flat">
            <a:solidFill>
              <a:srgbClr val="00569E"/>
            </a:solidFill>
            <a:prstDash val="solid"/>
            <a:headEnd type="none" w="sm" len="sm"/>
            <a:tailEnd type="none" w="sm" len="sm"/>
          </a:ln>
        </p:spPr>
      </p:sp>
      <p:grpSp>
        <p:nvGrpSpPr>
          <p:cNvPr id="32" name="Group 32"/>
          <p:cNvGrpSpPr/>
          <p:nvPr/>
        </p:nvGrpSpPr>
        <p:grpSpPr>
          <a:xfrm>
            <a:off x="14057157" y="443406"/>
            <a:ext cx="3508949" cy="895350"/>
            <a:chOff x="0" y="0"/>
            <a:chExt cx="2667000" cy="680517"/>
          </a:xfrm>
        </p:grpSpPr>
        <p:sp>
          <p:nvSpPr>
            <p:cNvPr id="33" name="Freeform 33"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5"/>
              <a:stretch>
                <a:fillRect t="-388" b="-395"/>
              </a:stretch>
            </a:blip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25748" y="6609167"/>
            <a:ext cx="14323852" cy="134533"/>
          </a:xfrm>
          <a:prstGeom prst="line">
            <a:avLst/>
          </a:prstGeom>
          <a:ln w="38100" cap="flat">
            <a:solidFill>
              <a:srgbClr val="185079"/>
            </a:solidFill>
            <a:prstDash val="solid"/>
            <a:headEnd type="none" w="sm" len="sm"/>
            <a:tailEnd type="none" w="sm" len="sm"/>
          </a:ln>
        </p:spPr>
      </p:sp>
      <p:sp>
        <p:nvSpPr>
          <p:cNvPr id="3" name="Freeform 3"/>
          <p:cNvSpPr/>
          <p:nvPr/>
        </p:nvSpPr>
        <p:spPr>
          <a:xfrm>
            <a:off x="1447800" y="6235814"/>
            <a:ext cx="678765" cy="660286"/>
          </a:xfrm>
          <a:custGeom>
            <a:avLst/>
            <a:gdLst/>
            <a:ahLst/>
            <a:cxnLst/>
            <a:rect l="l" t="t" r="r" b="b"/>
            <a:pathLst>
              <a:path w="678765" h="660286">
                <a:moveTo>
                  <a:pt x="0" y="0"/>
                </a:moveTo>
                <a:lnTo>
                  <a:pt x="678765" y="0"/>
                </a:lnTo>
                <a:lnTo>
                  <a:pt x="678765" y="660287"/>
                </a:lnTo>
                <a:lnTo>
                  <a:pt x="0" y="660287"/>
                </a:lnTo>
                <a:lnTo>
                  <a:pt x="0" y="0"/>
                </a:lnTo>
                <a:close/>
              </a:path>
            </a:pathLst>
          </a:custGeom>
          <a:blipFill>
            <a:blip r:embed="rId2"/>
            <a:stretch>
              <a:fillRect l="-9607" r="-6267"/>
            </a:stretch>
          </a:blipFill>
        </p:spPr>
      </p:sp>
      <p:sp>
        <p:nvSpPr>
          <p:cNvPr id="4" name="Freeform 4"/>
          <p:cNvSpPr/>
          <p:nvPr/>
        </p:nvSpPr>
        <p:spPr>
          <a:xfrm>
            <a:off x="6083356" y="6286500"/>
            <a:ext cx="710076" cy="697338"/>
          </a:xfrm>
          <a:custGeom>
            <a:avLst/>
            <a:gdLst/>
            <a:ahLst/>
            <a:cxnLst/>
            <a:rect l="l" t="t" r="r" b="b"/>
            <a:pathLst>
              <a:path w="710076" h="697338">
                <a:moveTo>
                  <a:pt x="0" y="0"/>
                </a:moveTo>
                <a:lnTo>
                  <a:pt x="710076" y="0"/>
                </a:lnTo>
                <a:lnTo>
                  <a:pt x="710076" y="697338"/>
                </a:lnTo>
                <a:lnTo>
                  <a:pt x="0" y="697338"/>
                </a:lnTo>
                <a:lnTo>
                  <a:pt x="0" y="0"/>
                </a:lnTo>
                <a:close/>
              </a:path>
            </a:pathLst>
          </a:custGeom>
          <a:blipFill>
            <a:blip r:embed="rId3"/>
            <a:stretch>
              <a:fillRect l="-13004"/>
            </a:stretch>
          </a:blipFill>
        </p:spPr>
      </p:sp>
      <p:sp>
        <p:nvSpPr>
          <p:cNvPr id="5" name="Freeform 5"/>
          <p:cNvSpPr/>
          <p:nvPr/>
        </p:nvSpPr>
        <p:spPr>
          <a:xfrm>
            <a:off x="11116121" y="6451105"/>
            <a:ext cx="718238" cy="597395"/>
          </a:xfrm>
          <a:custGeom>
            <a:avLst/>
            <a:gdLst/>
            <a:ahLst/>
            <a:cxnLst/>
            <a:rect l="l" t="t" r="r" b="b"/>
            <a:pathLst>
              <a:path w="718238" h="597395">
                <a:moveTo>
                  <a:pt x="0" y="0"/>
                </a:moveTo>
                <a:lnTo>
                  <a:pt x="718239" y="0"/>
                </a:lnTo>
                <a:lnTo>
                  <a:pt x="718239" y="597395"/>
                </a:lnTo>
                <a:lnTo>
                  <a:pt x="0" y="597395"/>
                </a:lnTo>
                <a:lnTo>
                  <a:pt x="0" y="0"/>
                </a:lnTo>
                <a:close/>
              </a:path>
            </a:pathLst>
          </a:custGeom>
          <a:blipFill>
            <a:blip r:embed="rId4"/>
            <a:stretch>
              <a:fillRect l="-908" r="-908"/>
            </a:stretch>
          </a:blipFill>
        </p:spPr>
      </p:sp>
      <p:sp>
        <p:nvSpPr>
          <p:cNvPr id="6" name="Freeform 6"/>
          <p:cNvSpPr/>
          <p:nvPr/>
        </p:nvSpPr>
        <p:spPr>
          <a:xfrm>
            <a:off x="15661191" y="6362700"/>
            <a:ext cx="575744" cy="578996"/>
          </a:xfrm>
          <a:custGeom>
            <a:avLst/>
            <a:gdLst/>
            <a:ahLst/>
            <a:cxnLst/>
            <a:rect l="l" t="t" r="r" b="b"/>
            <a:pathLst>
              <a:path w="575744" h="578996">
                <a:moveTo>
                  <a:pt x="0" y="0"/>
                </a:moveTo>
                <a:lnTo>
                  <a:pt x="575744" y="0"/>
                </a:lnTo>
                <a:lnTo>
                  <a:pt x="575744" y="578996"/>
                </a:lnTo>
                <a:lnTo>
                  <a:pt x="0" y="578996"/>
                </a:lnTo>
                <a:lnTo>
                  <a:pt x="0" y="0"/>
                </a:lnTo>
                <a:close/>
              </a:path>
            </a:pathLst>
          </a:custGeom>
          <a:blipFill>
            <a:blip r:embed="rId5"/>
            <a:stretch>
              <a:fillRect l="-15402"/>
            </a:stretch>
          </a:blipFill>
        </p:spPr>
      </p:sp>
      <p:sp>
        <p:nvSpPr>
          <p:cNvPr id="7" name="TextBox 7"/>
          <p:cNvSpPr txBox="1"/>
          <p:nvPr/>
        </p:nvSpPr>
        <p:spPr>
          <a:xfrm>
            <a:off x="5539672" y="3640127"/>
            <a:ext cx="1797446" cy="381887"/>
          </a:xfrm>
          <a:prstGeom prst="rect">
            <a:avLst/>
          </a:prstGeom>
        </p:spPr>
        <p:txBody>
          <a:bodyPr lIns="0" tIns="0" rIns="0" bIns="0" rtlCol="0" anchor="t">
            <a:spAutoFit/>
          </a:bodyPr>
          <a:lstStyle/>
          <a:p>
            <a:pPr marL="0" lvl="0" indent="0" algn="ctr">
              <a:lnSpc>
                <a:spcPts val="2907"/>
              </a:lnSpc>
              <a:spcBef>
                <a:spcPct val="0"/>
              </a:spcBef>
            </a:pPr>
            <a:r>
              <a:rPr lang="en-US" sz="2271" b="1">
                <a:solidFill>
                  <a:srgbClr val="343432"/>
                </a:solidFill>
                <a:latin typeface="Poppins Bold"/>
                <a:ea typeface="Poppins Bold"/>
                <a:cs typeface="Poppins Bold"/>
                <a:sym typeface="Poppins Bold"/>
              </a:rPr>
              <a:t>2014</a:t>
            </a:r>
          </a:p>
        </p:txBody>
      </p:sp>
      <p:sp>
        <p:nvSpPr>
          <p:cNvPr id="8" name="TextBox 8"/>
          <p:cNvSpPr txBox="1"/>
          <p:nvPr/>
        </p:nvSpPr>
        <p:spPr>
          <a:xfrm>
            <a:off x="15050340" y="3695564"/>
            <a:ext cx="1797446" cy="381887"/>
          </a:xfrm>
          <a:prstGeom prst="rect">
            <a:avLst/>
          </a:prstGeom>
        </p:spPr>
        <p:txBody>
          <a:bodyPr lIns="0" tIns="0" rIns="0" bIns="0" rtlCol="0" anchor="t">
            <a:spAutoFit/>
          </a:bodyPr>
          <a:lstStyle/>
          <a:p>
            <a:pPr marL="0" lvl="0" indent="0" algn="ctr">
              <a:lnSpc>
                <a:spcPts val="2907"/>
              </a:lnSpc>
              <a:spcBef>
                <a:spcPct val="0"/>
              </a:spcBef>
            </a:pPr>
            <a:r>
              <a:rPr lang="en-US" sz="2271" b="1">
                <a:solidFill>
                  <a:srgbClr val="343432"/>
                </a:solidFill>
                <a:latin typeface="Poppins Bold"/>
                <a:ea typeface="Poppins Bold"/>
                <a:cs typeface="Poppins Bold"/>
                <a:sym typeface="Poppins Bold"/>
              </a:rPr>
              <a:t>2026</a:t>
            </a:r>
          </a:p>
        </p:txBody>
      </p:sp>
      <p:sp>
        <p:nvSpPr>
          <p:cNvPr id="9" name="TextBox 9"/>
          <p:cNvSpPr txBox="1"/>
          <p:nvPr/>
        </p:nvSpPr>
        <p:spPr>
          <a:xfrm>
            <a:off x="4735888" y="4079052"/>
            <a:ext cx="3993509" cy="376479"/>
          </a:xfrm>
          <a:prstGeom prst="rect">
            <a:avLst/>
          </a:prstGeom>
        </p:spPr>
        <p:txBody>
          <a:bodyPr lIns="0" tIns="0" rIns="0" bIns="0" rtlCol="0" anchor="t">
            <a:spAutoFit/>
          </a:bodyPr>
          <a:lstStyle/>
          <a:p>
            <a:pPr marL="0" lvl="0" indent="0" algn="ctr">
              <a:lnSpc>
                <a:spcPts val="2969"/>
              </a:lnSpc>
              <a:spcBef>
                <a:spcPct val="0"/>
              </a:spcBef>
            </a:pPr>
            <a:r>
              <a:rPr lang="en-US" sz="2319">
                <a:solidFill>
                  <a:srgbClr val="00569E"/>
                </a:solidFill>
                <a:latin typeface="Poppins"/>
                <a:ea typeface="Poppins"/>
                <a:cs typeface="Poppins"/>
                <a:sym typeface="Poppins"/>
              </a:rPr>
              <a:t>Strategic Merger</a:t>
            </a:r>
          </a:p>
        </p:txBody>
      </p:sp>
      <p:sp>
        <p:nvSpPr>
          <p:cNvPr id="10" name="TextBox 10"/>
          <p:cNvSpPr txBox="1"/>
          <p:nvPr/>
        </p:nvSpPr>
        <p:spPr>
          <a:xfrm>
            <a:off x="14078483" y="4145923"/>
            <a:ext cx="3741161" cy="376479"/>
          </a:xfrm>
          <a:prstGeom prst="rect">
            <a:avLst/>
          </a:prstGeom>
        </p:spPr>
        <p:txBody>
          <a:bodyPr lIns="0" tIns="0" rIns="0" bIns="0" rtlCol="0" anchor="t">
            <a:spAutoFit/>
          </a:bodyPr>
          <a:lstStyle/>
          <a:p>
            <a:pPr marL="0" lvl="0" indent="0" algn="ctr">
              <a:lnSpc>
                <a:spcPts val="2969"/>
              </a:lnSpc>
              <a:spcBef>
                <a:spcPct val="0"/>
              </a:spcBef>
            </a:pPr>
            <a:r>
              <a:rPr lang="en-US" sz="2319">
                <a:solidFill>
                  <a:srgbClr val="00569E"/>
                </a:solidFill>
                <a:latin typeface="Poppins"/>
                <a:ea typeface="Poppins"/>
                <a:cs typeface="Poppins"/>
                <a:sym typeface="Poppins"/>
              </a:rPr>
              <a:t>Future Readiness</a:t>
            </a:r>
          </a:p>
        </p:txBody>
      </p:sp>
      <p:sp>
        <p:nvSpPr>
          <p:cNvPr id="11" name="TextBox 11"/>
          <p:cNvSpPr txBox="1"/>
          <p:nvPr/>
        </p:nvSpPr>
        <p:spPr>
          <a:xfrm>
            <a:off x="9691928" y="7571363"/>
            <a:ext cx="3566624" cy="376479"/>
          </a:xfrm>
          <a:prstGeom prst="rect">
            <a:avLst/>
          </a:prstGeom>
        </p:spPr>
        <p:txBody>
          <a:bodyPr lIns="0" tIns="0" rIns="0" bIns="0" rtlCol="0" anchor="t">
            <a:spAutoFit/>
          </a:bodyPr>
          <a:lstStyle/>
          <a:p>
            <a:pPr marL="0" lvl="0" indent="0" algn="ctr">
              <a:lnSpc>
                <a:spcPts val="2969"/>
              </a:lnSpc>
              <a:spcBef>
                <a:spcPct val="0"/>
              </a:spcBef>
            </a:pPr>
            <a:r>
              <a:rPr lang="en-US" sz="2319">
                <a:solidFill>
                  <a:srgbClr val="00569E"/>
                </a:solidFill>
                <a:latin typeface="Poppins"/>
                <a:ea typeface="Poppins"/>
                <a:cs typeface="Poppins"/>
                <a:sym typeface="Poppins"/>
              </a:rPr>
              <a:t>Global Footprint</a:t>
            </a:r>
          </a:p>
        </p:txBody>
      </p:sp>
      <p:sp>
        <p:nvSpPr>
          <p:cNvPr id="12" name="TextBox 12"/>
          <p:cNvSpPr txBox="1"/>
          <p:nvPr/>
        </p:nvSpPr>
        <p:spPr>
          <a:xfrm>
            <a:off x="10576518" y="7137967"/>
            <a:ext cx="1797446" cy="381887"/>
          </a:xfrm>
          <a:prstGeom prst="rect">
            <a:avLst/>
          </a:prstGeom>
        </p:spPr>
        <p:txBody>
          <a:bodyPr lIns="0" tIns="0" rIns="0" bIns="0" rtlCol="0" anchor="t">
            <a:spAutoFit/>
          </a:bodyPr>
          <a:lstStyle/>
          <a:p>
            <a:pPr marL="0" lvl="0" indent="0" algn="ctr">
              <a:lnSpc>
                <a:spcPts val="2907"/>
              </a:lnSpc>
              <a:spcBef>
                <a:spcPct val="0"/>
              </a:spcBef>
            </a:pPr>
            <a:r>
              <a:rPr lang="en-US" sz="2271" b="1">
                <a:solidFill>
                  <a:srgbClr val="343432"/>
                </a:solidFill>
                <a:latin typeface="Poppins Bold"/>
                <a:ea typeface="Poppins Bold"/>
                <a:cs typeface="Poppins Bold"/>
                <a:sym typeface="Poppins Bold"/>
              </a:rPr>
              <a:t>2023-2025</a:t>
            </a:r>
          </a:p>
        </p:txBody>
      </p:sp>
      <p:grpSp>
        <p:nvGrpSpPr>
          <p:cNvPr id="13" name="Group 13"/>
          <p:cNvGrpSpPr/>
          <p:nvPr/>
        </p:nvGrpSpPr>
        <p:grpSpPr>
          <a:xfrm rot="-5400000">
            <a:off x="5744992" y="-6405132"/>
            <a:ext cx="3184251" cy="15994514"/>
            <a:chOff x="0" y="0"/>
            <a:chExt cx="838650" cy="4212547"/>
          </a:xfrm>
        </p:grpSpPr>
        <p:sp>
          <p:nvSpPr>
            <p:cNvPr id="14" name="Freeform 14"/>
            <p:cNvSpPr/>
            <p:nvPr/>
          </p:nvSpPr>
          <p:spPr>
            <a:xfrm>
              <a:off x="0" y="0"/>
              <a:ext cx="838650" cy="4212547"/>
            </a:xfrm>
            <a:custGeom>
              <a:avLst/>
              <a:gdLst/>
              <a:ahLst/>
              <a:cxnLst/>
              <a:rect l="l" t="t" r="r" b="b"/>
              <a:pathLst>
                <a:path w="838650" h="4212547">
                  <a:moveTo>
                    <a:pt x="0" y="0"/>
                  </a:moveTo>
                  <a:lnTo>
                    <a:pt x="838650" y="0"/>
                  </a:lnTo>
                  <a:lnTo>
                    <a:pt x="838650" y="4212547"/>
                  </a:lnTo>
                  <a:lnTo>
                    <a:pt x="0" y="4212547"/>
                  </a:lnTo>
                  <a:close/>
                </a:path>
              </a:pathLst>
            </a:custGeom>
            <a:solidFill>
              <a:srgbClr val="00569E"/>
            </a:solidFill>
            <a:ln w="66675" cap="sq">
              <a:solidFill>
                <a:srgbClr val="F0F0F0"/>
              </a:solidFill>
              <a:prstDash val="solid"/>
              <a:miter/>
            </a:ln>
          </p:spPr>
        </p:sp>
        <p:sp>
          <p:nvSpPr>
            <p:cNvPr id="15" name="TextBox 15"/>
            <p:cNvSpPr txBox="1"/>
            <p:nvPr/>
          </p:nvSpPr>
          <p:spPr>
            <a:xfrm>
              <a:off x="0" y="-38100"/>
              <a:ext cx="838650" cy="4250647"/>
            </a:xfrm>
            <a:prstGeom prst="rect">
              <a:avLst/>
            </a:prstGeom>
          </p:spPr>
          <p:txBody>
            <a:bodyPr lIns="50800" tIns="50800" rIns="50800" bIns="50800" rtlCol="0" anchor="ctr"/>
            <a:lstStyle/>
            <a:p>
              <a:pPr algn="ctr">
                <a:lnSpc>
                  <a:spcPts val="2590"/>
                </a:lnSpc>
              </a:pPr>
              <a:endParaRPr/>
            </a:p>
          </p:txBody>
        </p:sp>
      </p:grpSp>
      <p:sp>
        <p:nvSpPr>
          <p:cNvPr id="16" name="Freeform 16"/>
          <p:cNvSpPr/>
          <p:nvPr/>
        </p:nvSpPr>
        <p:spPr>
          <a:xfrm>
            <a:off x="0" y="-1300465"/>
            <a:ext cx="15050340" cy="4435767"/>
          </a:xfrm>
          <a:custGeom>
            <a:avLst/>
            <a:gdLst/>
            <a:ahLst/>
            <a:cxnLst/>
            <a:rect l="l" t="t" r="r" b="b"/>
            <a:pathLst>
              <a:path w="15050340" h="4435767">
                <a:moveTo>
                  <a:pt x="0" y="0"/>
                </a:moveTo>
                <a:lnTo>
                  <a:pt x="15050340" y="0"/>
                </a:lnTo>
                <a:lnTo>
                  <a:pt x="15050340" y="4435767"/>
                </a:lnTo>
                <a:lnTo>
                  <a:pt x="0" y="4435767"/>
                </a:lnTo>
                <a:lnTo>
                  <a:pt x="0" y="0"/>
                </a:lnTo>
                <a:close/>
              </a:path>
            </a:pathLst>
          </a:custGeom>
          <a:blipFill>
            <a:blip r:embed="rId6">
              <a:alphaModFix amt="25000"/>
            </a:blip>
            <a:stretch>
              <a:fillRect t="-14402" b="-111652"/>
            </a:stretch>
          </a:blipFill>
        </p:spPr>
      </p:sp>
      <p:sp>
        <p:nvSpPr>
          <p:cNvPr id="17" name="TextBox 17"/>
          <p:cNvSpPr txBox="1"/>
          <p:nvPr/>
        </p:nvSpPr>
        <p:spPr>
          <a:xfrm>
            <a:off x="1028700" y="2496335"/>
            <a:ext cx="3578334" cy="441892"/>
          </a:xfrm>
          <a:prstGeom prst="rect">
            <a:avLst/>
          </a:prstGeom>
        </p:spPr>
        <p:txBody>
          <a:bodyPr lIns="0" tIns="0" rIns="0" bIns="0" rtlCol="0" anchor="t">
            <a:spAutoFit/>
          </a:bodyPr>
          <a:lstStyle/>
          <a:p>
            <a:pPr marL="0" lvl="0" indent="0" algn="l">
              <a:lnSpc>
                <a:spcPts val="3238"/>
              </a:lnSpc>
            </a:pPr>
            <a:r>
              <a:rPr lang="en-US" sz="3598">
                <a:solidFill>
                  <a:srgbClr val="F5F5F5"/>
                </a:solidFill>
                <a:latin typeface="Montserrat"/>
                <a:ea typeface="Montserrat"/>
                <a:cs typeface="Montserrat"/>
                <a:sym typeface="Montserrat"/>
              </a:rPr>
              <a:t>Our Journey</a:t>
            </a:r>
          </a:p>
        </p:txBody>
      </p:sp>
      <p:sp>
        <p:nvSpPr>
          <p:cNvPr id="18" name="TextBox 18"/>
          <p:cNvSpPr txBox="1"/>
          <p:nvPr/>
        </p:nvSpPr>
        <p:spPr>
          <a:xfrm>
            <a:off x="830513" y="1166380"/>
            <a:ext cx="13013209" cy="1038225"/>
          </a:xfrm>
          <a:prstGeom prst="rect">
            <a:avLst/>
          </a:prstGeom>
        </p:spPr>
        <p:txBody>
          <a:bodyPr lIns="0" tIns="0" rIns="0" bIns="0" rtlCol="0" anchor="t">
            <a:spAutoFit/>
          </a:bodyPr>
          <a:lstStyle/>
          <a:p>
            <a:pPr marL="0" lvl="0" indent="0" algn="l">
              <a:lnSpc>
                <a:spcPts val="8111"/>
              </a:lnSpc>
              <a:spcBef>
                <a:spcPct val="0"/>
              </a:spcBef>
            </a:pPr>
            <a:r>
              <a:rPr lang="en-US" sz="6759" b="1">
                <a:solidFill>
                  <a:srgbClr val="F0F0F0"/>
                </a:solidFill>
                <a:latin typeface="Aileron Bold"/>
                <a:ea typeface="Aileron Bold"/>
                <a:cs typeface="Aileron Bold"/>
                <a:sym typeface="Aileron Bold"/>
              </a:rPr>
              <a:t>FOUR DECADES OF LEGACY</a:t>
            </a:r>
          </a:p>
        </p:txBody>
      </p:sp>
      <p:sp>
        <p:nvSpPr>
          <p:cNvPr id="19" name="TextBox 19"/>
          <p:cNvSpPr txBox="1"/>
          <p:nvPr/>
        </p:nvSpPr>
        <p:spPr>
          <a:xfrm>
            <a:off x="1028700" y="7137967"/>
            <a:ext cx="1797446" cy="381887"/>
          </a:xfrm>
          <a:prstGeom prst="rect">
            <a:avLst/>
          </a:prstGeom>
        </p:spPr>
        <p:txBody>
          <a:bodyPr lIns="0" tIns="0" rIns="0" bIns="0" rtlCol="0" anchor="t">
            <a:spAutoFit/>
          </a:bodyPr>
          <a:lstStyle/>
          <a:p>
            <a:pPr marL="0" lvl="0" indent="0" algn="ctr">
              <a:lnSpc>
                <a:spcPts val="2907"/>
              </a:lnSpc>
              <a:spcBef>
                <a:spcPct val="0"/>
              </a:spcBef>
            </a:pPr>
            <a:r>
              <a:rPr lang="en-US" sz="2271" b="1">
                <a:solidFill>
                  <a:srgbClr val="343432"/>
                </a:solidFill>
                <a:latin typeface="Poppins Bold"/>
                <a:ea typeface="Poppins Bold"/>
                <a:cs typeface="Poppins Bold"/>
                <a:sym typeface="Poppins Bold"/>
              </a:rPr>
              <a:t>1982-84</a:t>
            </a:r>
          </a:p>
        </p:txBody>
      </p:sp>
      <p:sp>
        <p:nvSpPr>
          <p:cNvPr id="20" name="TextBox 20"/>
          <p:cNvSpPr txBox="1"/>
          <p:nvPr/>
        </p:nvSpPr>
        <p:spPr>
          <a:xfrm>
            <a:off x="626196" y="7652325"/>
            <a:ext cx="4109692" cy="376479"/>
          </a:xfrm>
          <a:prstGeom prst="rect">
            <a:avLst/>
          </a:prstGeom>
        </p:spPr>
        <p:txBody>
          <a:bodyPr lIns="0" tIns="0" rIns="0" bIns="0" rtlCol="0" anchor="t">
            <a:spAutoFit/>
          </a:bodyPr>
          <a:lstStyle/>
          <a:p>
            <a:pPr marL="0" lvl="0" indent="0" algn="ctr">
              <a:lnSpc>
                <a:spcPts val="2969"/>
              </a:lnSpc>
              <a:spcBef>
                <a:spcPct val="0"/>
              </a:spcBef>
            </a:pPr>
            <a:r>
              <a:rPr lang="en-US" sz="2319">
                <a:solidFill>
                  <a:srgbClr val="00569E"/>
                </a:solidFill>
                <a:latin typeface="Poppins"/>
                <a:ea typeface="Poppins"/>
                <a:cs typeface="Poppins"/>
                <a:sym typeface="Poppins"/>
              </a:rPr>
              <a:t>Foundations of Excellence</a:t>
            </a:r>
          </a:p>
        </p:txBody>
      </p:sp>
      <p:sp>
        <p:nvSpPr>
          <p:cNvPr id="21" name="TextBox 21"/>
          <p:cNvSpPr txBox="1"/>
          <p:nvPr/>
        </p:nvSpPr>
        <p:spPr>
          <a:xfrm>
            <a:off x="830513" y="8143104"/>
            <a:ext cx="3776521" cy="1610360"/>
          </a:xfrm>
          <a:prstGeom prst="rect">
            <a:avLst/>
          </a:prstGeom>
        </p:spPr>
        <p:txBody>
          <a:bodyPr lIns="0" tIns="0" rIns="0" bIns="0" rtlCol="0" anchor="t">
            <a:spAutoFit/>
          </a:bodyPr>
          <a:lstStyle/>
          <a:p>
            <a:pPr algn="ctr">
              <a:lnSpc>
                <a:spcPts val="2590"/>
              </a:lnSpc>
              <a:spcBef>
                <a:spcPct val="0"/>
              </a:spcBef>
            </a:pPr>
            <a:r>
              <a:rPr lang="en-US" sz="1850" spc="-46">
                <a:solidFill>
                  <a:srgbClr val="000000"/>
                </a:solidFill>
                <a:latin typeface="Montserrat"/>
                <a:ea typeface="Montserrat"/>
                <a:cs typeface="Montserrat"/>
                <a:sym typeface="Montserrat"/>
              </a:rPr>
              <a:t>Established in Kerala, India, focusing on audit excellence and taxation. Built on deep client relationships and technical rigor.</a:t>
            </a:r>
          </a:p>
          <a:p>
            <a:pPr algn="ctr">
              <a:lnSpc>
                <a:spcPts val="2590"/>
              </a:lnSpc>
              <a:spcBef>
                <a:spcPct val="0"/>
              </a:spcBef>
            </a:pPr>
            <a:endParaRPr lang="en-US" sz="1850" spc="-46">
              <a:solidFill>
                <a:srgbClr val="000000"/>
              </a:solidFill>
              <a:latin typeface="Montserrat"/>
              <a:ea typeface="Montserrat"/>
              <a:cs typeface="Montserrat"/>
              <a:sym typeface="Montserrat"/>
            </a:endParaRPr>
          </a:p>
        </p:txBody>
      </p:sp>
      <p:sp>
        <p:nvSpPr>
          <p:cNvPr id="22" name="TextBox 22"/>
          <p:cNvSpPr txBox="1"/>
          <p:nvPr/>
        </p:nvSpPr>
        <p:spPr>
          <a:xfrm>
            <a:off x="4930479" y="4631984"/>
            <a:ext cx="3604328" cy="1934210"/>
          </a:xfrm>
          <a:prstGeom prst="rect">
            <a:avLst/>
          </a:prstGeom>
        </p:spPr>
        <p:txBody>
          <a:bodyPr lIns="0" tIns="0" rIns="0" bIns="0" rtlCol="0" anchor="t">
            <a:spAutoFit/>
          </a:bodyPr>
          <a:lstStyle/>
          <a:p>
            <a:pPr algn="ctr">
              <a:lnSpc>
                <a:spcPts val="2590"/>
              </a:lnSpc>
              <a:spcBef>
                <a:spcPct val="0"/>
              </a:spcBef>
            </a:pPr>
            <a:r>
              <a:rPr lang="en-US" sz="1850" spc="-46" dirty="0">
                <a:solidFill>
                  <a:srgbClr val="000000"/>
                </a:solidFill>
                <a:latin typeface="Montserrat"/>
                <a:ea typeface="Montserrat"/>
                <a:cs typeface="Montserrat"/>
                <a:sym typeface="Montserrat"/>
              </a:rPr>
              <a:t>Formation of JAKS &amp; Associates, merging into a unified, full-service professional group headquartered in Kochi to scale operations.</a:t>
            </a:r>
          </a:p>
          <a:p>
            <a:pPr algn="ctr">
              <a:lnSpc>
                <a:spcPts val="2590"/>
              </a:lnSpc>
              <a:spcBef>
                <a:spcPct val="0"/>
              </a:spcBef>
            </a:pPr>
            <a:endParaRPr lang="en-US" sz="1850" spc="-46" dirty="0">
              <a:solidFill>
                <a:srgbClr val="000000"/>
              </a:solidFill>
              <a:latin typeface="Montserrat"/>
              <a:ea typeface="Montserrat"/>
              <a:cs typeface="Montserrat"/>
              <a:sym typeface="Montserrat"/>
            </a:endParaRPr>
          </a:p>
        </p:txBody>
      </p:sp>
      <p:sp>
        <p:nvSpPr>
          <p:cNvPr id="23" name="TextBox 23"/>
          <p:cNvSpPr txBox="1"/>
          <p:nvPr/>
        </p:nvSpPr>
        <p:spPr>
          <a:xfrm>
            <a:off x="9691928" y="8034582"/>
            <a:ext cx="3726294" cy="1286510"/>
          </a:xfrm>
          <a:prstGeom prst="rect">
            <a:avLst/>
          </a:prstGeom>
        </p:spPr>
        <p:txBody>
          <a:bodyPr lIns="0" tIns="0" rIns="0" bIns="0" rtlCol="0" anchor="t">
            <a:spAutoFit/>
          </a:bodyPr>
          <a:lstStyle/>
          <a:p>
            <a:pPr algn="ctr">
              <a:lnSpc>
                <a:spcPts val="2590"/>
              </a:lnSpc>
              <a:spcBef>
                <a:spcPct val="0"/>
              </a:spcBef>
            </a:pPr>
            <a:r>
              <a:rPr lang="en-US" sz="1850" spc="-46" dirty="0">
                <a:solidFill>
                  <a:srgbClr val="000000"/>
                </a:solidFill>
                <a:latin typeface="Montserrat"/>
                <a:ea typeface="Montserrat"/>
                <a:cs typeface="Montserrat"/>
                <a:sym typeface="Montserrat"/>
              </a:rPr>
              <a:t>International expansion into Dubai (UAE) and Brisbane (Australia) to serve cross-border enterprises and global CA firms.</a:t>
            </a:r>
          </a:p>
        </p:txBody>
      </p:sp>
      <p:sp>
        <p:nvSpPr>
          <p:cNvPr id="24" name="TextBox 24"/>
          <p:cNvSpPr txBox="1"/>
          <p:nvPr/>
        </p:nvSpPr>
        <p:spPr>
          <a:xfrm>
            <a:off x="14338336" y="4581349"/>
            <a:ext cx="3221453" cy="1934210"/>
          </a:xfrm>
          <a:prstGeom prst="rect">
            <a:avLst/>
          </a:prstGeom>
        </p:spPr>
        <p:txBody>
          <a:bodyPr lIns="0" tIns="0" rIns="0" bIns="0" rtlCol="0" anchor="t">
            <a:spAutoFit/>
          </a:bodyPr>
          <a:lstStyle/>
          <a:p>
            <a:pPr algn="ctr">
              <a:lnSpc>
                <a:spcPts val="2590"/>
              </a:lnSpc>
              <a:spcBef>
                <a:spcPct val="0"/>
              </a:spcBef>
            </a:pPr>
            <a:r>
              <a:rPr lang="en-US" sz="1850" spc="-46">
                <a:solidFill>
                  <a:srgbClr val="000000"/>
                </a:solidFill>
                <a:latin typeface="Montserrat"/>
                <a:ea typeface="Montserrat"/>
                <a:cs typeface="Montserrat"/>
                <a:sym typeface="Montserrat"/>
              </a:rPr>
              <a:t>Expansion into Bangalore, India's tech hub, to support a growing domestic and international client base with advanced advisory.</a:t>
            </a:r>
          </a:p>
          <a:p>
            <a:pPr algn="ctr">
              <a:lnSpc>
                <a:spcPts val="2590"/>
              </a:lnSpc>
              <a:spcBef>
                <a:spcPct val="0"/>
              </a:spcBef>
            </a:pPr>
            <a:endParaRPr lang="en-US" sz="1850" spc="-46">
              <a:solidFill>
                <a:srgbClr val="000000"/>
              </a:solidFill>
              <a:latin typeface="Montserrat"/>
              <a:ea typeface="Montserrat"/>
              <a:cs typeface="Montserrat"/>
              <a:sym typeface="Montserrat"/>
            </a:endParaRPr>
          </a:p>
        </p:txBody>
      </p:sp>
      <p:grpSp>
        <p:nvGrpSpPr>
          <p:cNvPr id="25" name="Group 25"/>
          <p:cNvGrpSpPr/>
          <p:nvPr/>
        </p:nvGrpSpPr>
        <p:grpSpPr>
          <a:xfrm>
            <a:off x="14779051" y="9258300"/>
            <a:ext cx="3508949" cy="895350"/>
            <a:chOff x="0" y="0"/>
            <a:chExt cx="2667000" cy="680517"/>
          </a:xfrm>
        </p:grpSpPr>
        <p:sp>
          <p:nvSpPr>
            <p:cNvPr id="26" name="Freeform 26"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7"/>
              <a:stretch>
                <a:fillRect t="-388" b="-395"/>
              </a:stretch>
            </a:blipFill>
          </p:spPr>
        </p:sp>
      </p:grpSp>
      <p:grpSp>
        <p:nvGrpSpPr>
          <p:cNvPr id="27" name="Group 27"/>
          <p:cNvGrpSpPr/>
          <p:nvPr/>
        </p:nvGrpSpPr>
        <p:grpSpPr>
          <a:xfrm rot="1253419">
            <a:off x="12935929" y="-489312"/>
            <a:ext cx="2804814" cy="4297649"/>
            <a:chOff x="0" y="0"/>
            <a:chExt cx="738716" cy="1131891"/>
          </a:xfrm>
        </p:grpSpPr>
        <p:sp>
          <p:nvSpPr>
            <p:cNvPr id="28" name="Freeform 28"/>
            <p:cNvSpPr/>
            <p:nvPr/>
          </p:nvSpPr>
          <p:spPr>
            <a:xfrm>
              <a:off x="0" y="0"/>
              <a:ext cx="738716" cy="1131891"/>
            </a:xfrm>
            <a:custGeom>
              <a:avLst/>
              <a:gdLst/>
              <a:ahLst/>
              <a:cxnLst/>
              <a:rect l="l" t="t" r="r" b="b"/>
              <a:pathLst>
                <a:path w="738716" h="1131891">
                  <a:moveTo>
                    <a:pt x="0" y="0"/>
                  </a:moveTo>
                  <a:lnTo>
                    <a:pt x="738716" y="0"/>
                  </a:lnTo>
                  <a:lnTo>
                    <a:pt x="738716" y="1131891"/>
                  </a:lnTo>
                  <a:lnTo>
                    <a:pt x="0" y="1131891"/>
                  </a:lnTo>
                  <a:close/>
                </a:path>
              </a:pathLst>
            </a:custGeom>
            <a:solidFill>
              <a:srgbClr val="FFFFFF"/>
            </a:solidFill>
            <a:ln w="66675" cap="sq">
              <a:solidFill>
                <a:srgbClr val="FFFFFF"/>
              </a:solidFill>
              <a:prstDash val="solid"/>
              <a:miter/>
            </a:ln>
          </p:spPr>
        </p:sp>
        <p:sp>
          <p:nvSpPr>
            <p:cNvPr id="29" name="TextBox 29"/>
            <p:cNvSpPr txBox="1"/>
            <p:nvPr/>
          </p:nvSpPr>
          <p:spPr>
            <a:xfrm>
              <a:off x="0" y="-38100"/>
              <a:ext cx="738716" cy="1169991"/>
            </a:xfrm>
            <a:prstGeom prst="rect">
              <a:avLst/>
            </a:prstGeom>
          </p:spPr>
          <p:txBody>
            <a:bodyPr lIns="50800" tIns="50800" rIns="50800" bIns="50800" rtlCol="0" anchor="ctr"/>
            <a:lstStyle/>
            <a:p>
              <a:pPr algn="ctr">
                <a:lnSpc>
                  <a:spcPts val="2590"/>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0" y="-1903009"/>
            <a:ext cx="18289591" cy="12190009"/>
            <a:chOff x="0" y="0"/>
            <a:chExt cx="24386121" cy="16253346"/>
          </a:xfrm>
        </p:grpSpPr>
        <p:sp>
          <p:nvSpPr>
            <p:cNvPr id="3" name="Freeform 3"/>
            <p:cNvSpPr/>
            <p:nvPr/>
          </p:nvSpPr>
          <p:spPr>
            <a:xfrm flipH="1">
              <a:off x="0" y="0"/>
              <a:ext cx="24386160" cy="16253333"/>
            </a:xfrm>
            <a:custGeom>
              <a:avLst/>
              <a:gdLst/>
              <a:ahLst/>
              <a:cxnLst/>
              <a:rect l="l" t="t" r="r" b="b"/>
              <a:pathLst>
                <a:path w="24386160" h="16253333">
                  <a:moveTo>
                    <a:pt x="24386160" y="0"/>
                  </a:moveTo>
                  <a:lnTo>
                    <a:pt x="0" y="0"/>
                  </a:lnTo>
                  <a:lnTo>
                    <a:pt x="0" y="16253333"/>
                  </a:lnTo>
                  <a:lnTo>
                    <a:pt x="24386160" y="16253333"/>
                  </a:lnTo>
                  <a:lnTo>
                    <a:pt x="24386160" y="0"/>
                  </a:lnTo>
                  <a:close/>
                </a:path>
              </a:pathLst>
            </a:custGeom>
            <a:blipFill>
              <a:blip r:embed="rId2">
                <a:alphaModFix amt="55000"/>
              </a:blip>
              <a:stretch>
                <a:fillRect/>
              </a:stretch>
            </a:blipFill>
          </p:spPr>
        </p:sp>
      </p:grpSp>
      <p:grpSp>
        <p:nvGrpSpPr>
          <p:cNvPr id="4" name="Group 4"/>
          <p:cNvGrpSpPr/>
          <p:nvPr/>
        </p:nvGrpSpPr>
        <p:grpSpPr>
          <a:xfrm>
            <a:off x="-1196212" y="0"/>
            <a:ext cx="19526250" cy="11677650"/>
            <a:chOff x="0" y="0"/>
            <a:chExt cx="26035000" cy="15570200"/>
          </a:xfrm>
        </p:grpSpPr>
        <p:sp>
          <p:nvSpPr>
            <p:cNvPr id="5" name="Freeform 5"/>
            <p:cNvSpPr/>
            <p:nvPr/>
          </p:nvSpPr>
          <p:spPr>
            <a:xfrm>
              <a:off x="0" y="0"/>
              <a:ext cx="26035000" cy="15570200"/>
            </a:xfrm>
            <a:custGeom>
              <a:avLst/>
              <a:gdLst/>
              <a:ahLst/>
              <a:cxnLst/>
              <a:rect l="l" t="t" r="r" b="b"/>
              <a:pathLst>
                <a:path w="26035000" h="15570200">
                  <a:moveTo>
                    <a:pt x="0" y="0"/>
                  </a:moveTo>
                  <a:lnTo>
                    <a:pt x="26035000" y="0"/>
                  </a:lnTo>
                  <a:lnTo>
                    <a:pt x="26035000" y="15570200"/>
                  </a:lnTo>
                  <a:lnTo>
                    <a:pt x="0" y="15570200"/>
                  </a:lnTo>
                  <a:close/>
                </a:path>
              </a:pathLst>
            </a:custGeom>
            <a:solidFill>
              <a:srgbClr val="00569E">
                <a:alpha val="33333"/>
              </a:srgbClr>
            </a:solidFill>
          </p:spPr>
        </p:sp>
      </p:grpSp>
      <p:grpSp>
        <p:nvGrpSpPr>
          <p:cNvPr id="6" name="Group 6"/>
          <p:cNvGrpSpPr/>
          <p:nvPr/>
        </p:nvGrpSpPr>
        <p:grpSpPr>
          <a:xfrm>
            <a:off x="408250" y="6976472"/>
            <a:ext cx="1933024" cy="1139285"/>
            <a:chOff x="0" y="0"/>
            <a:chExt cx="2569414" cy="1514361"/>
          </a:xfrm>
        </p:grpSpPr>
        <p:sp>
          <p:nvSpPr>
            <p:cNvPr id="7" name="Freeform 7"/>
            <p:cNvSpPr/>
            <p:nvPr/>
          </p:nvSpPr>
          <p:spPr>
            <a:xfrm>
              <a:off x="0" y="0"/>
              <a:ext cx="2569414" cy="1514348"/>
            </a:xfrm>
            <a:custGeom>
              <a:avLst/>
              <a:gdLst/>
              <a:ahLst/>
              <a:cxnLst/>
              <a:rect l="l" t="t" r="r" b="b"/>
              <a:pathLst>
                <a:path w="2569414" h="1514348">
                  <a:moveTo>
                    <a:pt x="0" y="0"/>
                  </a:moveTo>
                  <a:lnTo>
                    <a:pt x="2569414" y="0"/>
                  </a:lnTo>
                  <a:lnTo>
                    <a:pt x="2569414" y="1514348"/>
                  </a:lnTo>
                  <a:lnTo>
                    <a:pt x="0" y="1514348"/>
                  </a:lnTo>
                  <a:close/>
                </a:path>
              </a:pathLst>
            </a:custGeom>
            <a:blipFill>
              <a:blip r:embed="rId3"/>
              <a:stretch>
                <a:fillRect l="-8707" r="-8707"/>
              </a:stretch>
            </a:blipFill>
          </p:spPr>
        </p:sp>
      </p:grpSp>
      <p:grpSp>
        <p:nvGrpSpPr>
          <p:cNvPr id="8" name="Group 8"/>
          <p:cNvGrpSpPr/>
          <p:nvPr/>
        </p:nvGrpSpPr>
        <p:grpSpPr>
          <a:xfrm>
            <a:off x="-2780802" y="-5307954"/>
            <a:ext cx="30944210" cy="20114571"/>
            <a:chOff x="0" y="0"/>
            <a:chExt cx="41258947" cy="26819428"/>
          </a:xfrm>
        </p:grpSpPr>
        <p:sp>
          <p:nvSpPr>
            <p:cNvPr id="9" name="Freeform 9"/>
            <p:cNvSpPr/>
            <p:nvPr/>
          </p:nvSpPr>
          <p:spPr>
            <a:xfrm>
              <a:off x="0" y="0"/>
              <a:ext cx="41258998" cy="26819479"/>
            </a:xfrm>
            <a:custGeom>
              <a:avLst/>
              <a:gdLst/>
              <a:ahLst/>
              <a:cxnLst/>
              <a:rect l="l" t="t" r="r" b="b"/>
              <a:pathLst>
                <a:path w="41258998" h="26819479">
                  <a:moveTo>
                    <a:pt x="0" y="0"/>
                  </a:moveTo>
                  <a:lnTo>
                    <a:pt x="41258998" y="0"/>
                  </a:lnTo>
                  <a:lnTo>
                    <a:pt x="41258998" y="26819479"/>
                  </a:lnTo>
                  <a:lnTo>
                    <a:pt x="0" y="26819479"/>
                  </a:lnTo>
                  <a:lnTo>
                    <a:pt x="0" y="0"/>
                  </a:lnTo>
                  <a:close/>
                </a:path>
              </a:pathLst>
            </a:custGeom>
            <a:blipFill>
              <a:blip r:embed="rId4"/>
              <a:stretch>
                <a:fillRect l="-6" r="-6"/>
              </a:stretch>
            </a:blipFill>
          </p:spPr>
        </p:sp>
      </p:grpSp>
      <p:grpSp>
        <p:nvGrpSpPr>
          <p:cNvPr id="10" name="Group 10"/>
          <p:cNvGrpSpPr/>
          <p:nvPr/>
        </p:nvGrpSpPr>
        <p:grpSpPr>
          <a:xfrm>
            <a:off x="2341274" y="6976472"/>
            <a:ext cx="4261694" cy="1135768"/>
            <a:chOff x="0" y="0"/>
            <a:chExt cx="5682259" cy="1514357"/>
          </a:xfrm>
        </p:grpSpPr>
        <p:sp>
          <p:nvSpPr>
            <p:cNvPr id="11" name="Freeform 11"/>
            <p:cNvSpPr/>
            <p:nvPr/>
          </p:nvSpPr>
          <p:spPr>
            <a:xfrm>
              <a:off x="0" y="0"/>
              <a:ext cx="5682297" cy="1514345"/>
            </a:xfrm>
            <a:custGeom>
              <a:avLst/>
              <a:gdLst/>
              <a:ahLst/>
              <a:cxnLst/>
              <a:rect l="l" t="t" r="r" b="b"/>
              <a:pathLst>
                <a:path w="5682297" h="1514345">
                  <a:moveTo>
                    <a:pt x="0" y="0"/>
                  </a:moveTo>
                  <a:lnTo>
                    <a:pt x="5682297" y="0"/>
                  </a:lnTo>
                  <a:lnTo>
                    <a:pt x="5682297" y="1514345"/>
                  </a:lnTo>
                  <a:lnTo>
                    <a:pt x="0" y="1514345"/>
                  </a:lnTo>
                  <a:close/>
                </a:path>
              </a:pathLst>
            </a:custGeom>
            <a:solidFill>
              <a:srgbClr val="FFFFFF"/>
            </a:solidFill>
          </p:spPr>
        </p:sp>
        <p:sp>
          <p:nvSpPr>
            <p:cNvPr id="12" name="TextBox 12"/>
            <p:cNvSpPr txBox="1"/>
            <p:nvPr/>
          </p:nvSpPr>
          <p:spPr>
            <a:xfrm>
              <a:off x="0" y="-9525"/>
              <a:ext cx="5682259" cy="1523882"/>
            </a:xfrm>
            <a:prstGeom prst="rect">
              <a:avLst/>
            </a:prstGeom>
          </p:spPr>
          <p:txBody>
            <a:bodyPr lIns="50800" tIns="50800" rIns="50800" bIns="50800" rtlCol="0" anchor="ctr"/>
            <a:lstStyle/>
            <a:p>
              <a:pPr algn="l">
                <a:lnSpc>
                  <a:spcPts val="2700"/>
                </a:lnSpc>
              </a:pPr>
              <a:r>
                <a:rPr lang="en-US" sz="2250" spc="-56">
                  <a:solidFill>
                    <a:srgbClr val="084C6E"/>
                  </a:solidFill>
                  <a:latin typeface="Montserrat"/>
                  <a:ea typeface="Montserrat"/>
                  <a:cs typeface="Montserrat"/>
                  <a:sym typeface="Montserrat"/>
                </a:rPr>
                <a:t>   UAE- Dubai</a:t>
              </a:r>
            </a:p>
          </p:txBody>
        </p:sp>
      </p:grpSp>
      <p:grpSp>
        <p:nvGrpSpPr>
          <p:cNvPr id="13" name="Group 13"/>
          <p:cNvGrpSpPr/>
          <p:nvPr/>
        </p:nvGrpSpPr>
        <p:grpSpPr>
          <a:xfrm>
            <a:off x="408250" y="8307905"/>
            <a:ext cx="1843317" cy="1135771"/>
            <a:chOff x="0" y="0"/>
            <a:chExt cx="2457756" cy="1514361"/>
          </a:xfrm>
        </p:grpSpPr>
        <p:sp>
          <p:nvSpPr>
            <p:cNvPr id="14" name="Freeform 14"/>
            <p:cNvSpPr/>
            <p:nvPr/>
          </p:nvSpPr>
          <p:spPr>
            <a:xfrm>
              <a:off x="0" y="0"/>
              <a:ext cx="2457756" cy="1514348"/>
            </a:xfrm>
            <a:custGeom>
              <a:avLst/>
              <a:gdLst/>
              <a:ahLst/>
              <a:cxnLst/>
              <a:rect l="l" t="t" r="r" b="b"/>
              <a:pathLst>
                <a:path w="2457756" h="1514348">
                  <a:moveTo>
                    <a:pt x="0" y="0"/>
                  </a:moveTo>
                  <a:lnTo>
                    <a:pt x="2457756" y="0"/>
                  </a:lnTo>
                  <a:lnTo>
                    <a:pt x="2457756" y="1514348"/>
                  </a:lnTo>
                  <a:lnTo>
                    <a:pt x="0" y="1514348"/>
                  </a:lnTo>
                  <a:close/>
                </a:path>
              </a:pathLst>
            </a:custGeom>
            <a:blipFill>
              <a:blip r:embed="rId5"/>
              <a:stretch>
                <a:fillRect t="-4000" b="-4000"/>
              </a:stretch>
            </a:blipFill>
          </p:spPr>
        </p:sp>
      </p:grpSp>
      <p:grpSp>
        <p:nvGrpSpPr>
          <p:cNvPr id="15" name="Group 15"/>
          <p:cNvGrpSpPr/>
          <p:nvPr/>
        </p:nvGrpSpPr>
        <p:grpSpPr>
          <a:xfrm>
            <a:off x="2341274" y="8304400"/>
            <a:ext cx="6225639" cy="1135768"/>
            <a:chOff x="0" y="0"/>
            <a:chExt cx="8300852" cy="1514357"/>
          </a:xfrm>
        </p:grpSpPr>
        <p:sp>
          <p:nvSpPr>
            <p:cNvPr id="16" name="Freeform 16"/>
            <p:cNvSpPr/>
            <p:nvPr/>
          </p:nvSpPr>
          <p:spPr>
            <a:xfrm>
              <a:off x="0" y="0"/>
              <a:ext cx="8300890" cy="1514345"/>
            </a:xfrm>
            <a:custGeom>
              <a:avLst/>
              <a:gdLst/>
              <a:ahLst/>
              <a:cxnLst/>
              <a:rect l="l" t="t" r="r" b="b"/>
              <a:pathLst>
                <a:path w="8300890" h="1514345">
                  <a:moveTo>
                    <a:pt x="0" y="0"/>
                  </a:moveTo>
                  <a:lnTo>
                    <a:pt x="8300890" y="0"/>
                  </a:lnTo>
                  <a:lnTo>
                    <a:pt x="8300890" y="1514345"/>
                  </a:lnTo>
                  <a:lnTo>
                    <a:pt x="0" y="1514345"/>
                  </a:lnTo>
                  <a:close/>
                </a:path>
              </a:pathLst>
            </a:custGeom>
            <a:solidFill>
              <a:srgbClr val="FFFFFF"/>
            </a:solidFill>
          </p:spPr>
        </p:sp>
        <p:sp>
          <p:nvSpPr>
            <p:cNvPr id="17" name="TextBox 17"/>
            <p:cNvSpPr txBox="1"/>
            <p:nvPr/>
          </p:nvSpPr>
          <p:spPr>
            <a:xfrm>
              <a:off x="0" y="-9525"/>
              <a:ext cx="8300852" cy="1523882"/>
            </a:xfrm>
            <a:prstGeom prst="rect">
              <a:avLst/>
            </a:prstGeom>
          </p:spPr>
          <p:txBody>
            <a:bodyPr lIns="50800" tIns="50800" rIns="50800" bIns="50800" rtlCol="0" anchor="ctr"/>
            <a:lstStyle/>
            <a:p>
              <a:pPr algn="l">
                <a:lnSpc>
                  <a:spcPts val="2700"/>
                </a:lnSpc>
              </a:pPr>
              <a:r>
                <a:rPr lang="en-US" sz="2250" spc="-56">
                  <a:solidFill>
                    <a:srgbClr val="084C6E"/>
                  </a:solidFill>
                  <a:latin typeface="Montserrat"/>
                  <a:ea typeface="Montserrat"/>
                  <a:cs typeface="Montserrat"/>
                  <a:sym typeface="Montserrat"/>
                </a:rPr>
                <a:t>   India- 9 Offices in Kerala and 1 in Karnataka</a:t>
              </a:r>
            </a:p>
          </p:txBody>
        </p:sp>
      </p:grpSp>
      <p:sp>
        <p:nvSpPr>
          <p:cNvPr id="18" name="Freeform 18" descr="Marker with solid fill"/>
          <p:cNvSpPr/>
          <p:nvPr/>
        </p:nvSpPr>
        <p:spPr>
          <a:xfrm>
            <a:off x="11691490" y="4586164"/>
            <a:ext cx="557336" cy="557336"/>
          </a:xfrm>
          <a:custGeom>
            <a:avLst/>
            <a:gdLst/>
            <a:ahLst/>
            <a:cxnLst/>
            <a:rect l="l" t="t" r="r" b="b"/>
            <a:pathLst>
              <a:path w="557336" h="557336">
                <a:moveTo>
                  <a:pt x="0" y="0"/>
                </a:moveTo>
                <a:lnTo>
                  <a:pt x="557336" y="0"/>
                </a:lnTo>
                <a:lnTo>
                  <a:pt x="557336" y="557336"/>
                </a:lnTo>
                <a:lnTo>
                  <a:pt x="0" y="5573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9" name="Group 19"/>
          <p:cNvGrpSpPr/>
          <p:nvPr/>
        </p:nvGrpSpPr>
        <p:grpSpPr>
          <a:xfrm>
            <a:off x="408250" y="5622341"/>
            <a:ext cx="1856052" cy="1135771"/>
            <a:chOff x="0" y="0"/>
            <a:chExt cx="2474736" cy="1514361"/>
          </a:xfrm>
        </p:grpSpPr>
        <p:sp>
          <p:nvSpPr>
            <p:cNvPr id="20" name="Freeform 20"/>
            <p:cNvSpPr/>
            <p:nvPr/>
          </p:nvSpPr>
          <p:spPr>
            <a:xfrm>
              <a:off x="0" y="0"/>
              <a:ext cx="2474736" cy="1514348"/>
            </a:xfrm>
            <a:custGeom>
              <a:avLst/>
              <a:gdLst/>
              <a:ahLst/>
              <a:cxnLst/>
              <a:rect l="l" t="t" r="r" b="b"/>
              <a:pathLst>
                <a:path w="2474736" h="1514348">
                  <a:moveTo>
                    <a:pt x="0" y="0"/>
                  </a:moveTo>
                  <a:lnTo>
                    <a:pt x="2474736" y="0"/>
                  </a:lnTo>
                  <a:lnTo>
                    <a:pt x="2474736" y="1514348"/>
                  </a:lnTo>
                  <a:lnTo>
                    <a:pt x="0" y="1514348"/>
                  </a:lnTo>
                  <a:close/>
                </a:path>
              </a:pathLst>
            </a:custGeom>
            <a:blipFill>
              <a:blip r:embed="rId8"/>
              <a:stretch>
                <a:fillRect t="-3808" b="-3809"/>
              </a:stretch>
            </a:blipFill>
          </p:spPr>
        </p:sp>
      </p:grpSp>
      <p:grpSp>
        <p:nvGrpSpPr>
          <p:cNvPr id="21" name="Group 21"/>
          <p:cNvGrpSpPr/>
          <p:nvPr/>
        </p:nvGrpSpPr>
        <p:grpSpPr>
          <a:xfrm>
            <a:off x="2341274" y="5633447"/>
            <a:ext cx="4261694" cy="1135768"/>
            <a:chOff x="0" y="0"/>
            <a:chExt cx="5682259" cy="1514357"/>
          </a:xfrm>
        </p:grpSpPr>
        <p:sp>
          <p:nvSpPr>
            <p:cNvPr id="22" name="Freeform 22"/>
            <p:cNvSpPr/>
            <p:nvPr/>
          </p:nvSpPr>
          <p:spPr>
            <a:xfrm>
              <a:off x="0" y="0"/>
              <a:ext cx="5682297" cy="1514345"/>
            </a:xfrm>
            <a:custGeom>
              <a:avLst/>
              <a:gdLst/>
              <a:ahLst/>
              <a:cxnLst/>
              <a:rect l="l" t="t" r="r" b="b"/>
              <a:pathLst>
                <a:path w="5682297" h="1514345">
                  <a:moveTo>
                    <a:pt x="0" y="0"/>
                  </a:moveTo>
                  <a:lnTo>
                    <a:pt x="5682297" y="0"/>
                  </a:lnTo>
                  <a:lnTo>
                    <a:pt x="5682297" y="1514345"/>
                  </a:lnTo>
                  <a:lnTo>
                    <a:pt x="0" y="1514345"/>
                  </a:lnTo>
                  <a:close/>
                </a:path>
              </a:pathLst>
            </a:custGeom>
            <a:solidFill>
              <a:srgbClr val="FFFFFF"/>
            </a:solidFill>
          </p:spPr>
        </p:sp>
        <p:sp>
          <p:nvSpPr>
            <p:cNvPr id="23" name="TextBox 23"/>
            <p:cNvSpPr txBox="1"/>
            <p:nvPr/>
          </p:nvSpPr>
          <p:spPr>
            <a:xfrm>
              <a:off x="0" y="-9525"/>
              <a:ext cx="5682259" cy="1523882"/>
            </a:xfrm>
            <a:prstGeom prst="rect">
              <a:avLst/>
            </a:prstGeom>
          </p:spPr>
          <p:txBody>
            <a:bodyPr lIns="50800" tIns="50800" rIns="50800" bIns="50800" rtlCol="0" anchor="ctr"/>
            <a:lstStyle/>
            <a:p>
              <a:pPr algn="l">
                <a:lnSpc>
                  <a:spcPts val="2700"/>
                </a:lnSpc>
              </a:pPr>
              <a:r>
                <a:rPr lang="en-US" sz="2250" spc="-56">
                  <a:solidFill>
                    <a:srgbClr val="084C6E"/>
                  </a:solidFill>
                  <a:latin typeface="Montserrat"/>
                  <a:ea typeface="Montserrat"/>
                  <a:cs typeface="Montserrat"/>
                  <a:sym typeface="Montserrat"/>
                </a:rPr>
                <a:t>   Australia - Brisbane</a:t>
              </a:r>
            </a:p>
          </p:txBody>
        </p:sp>
      </p:grpSp>
      <p:sp>
        <p:nvSpPr>
          <p:cNvPr id="24" name="Freeform 24" descr="Marker with solid fill"/>
          <p:cNvSpPr/>
          <p:nvPr/>
        </p:nvSpPr>
        <p:spPr>
          <a:xfrm>
            <a:off x="11691490" y="4191995"/>
            <a:ext cx="557336" cy="557336"/>
          </a:xfrm>
          <a:custGeom>
            <a:avLst/>
            <a:gdLst/>
            <a:ahLst/>
            <a:cxnLst/>
            <a:rect l="l" t="t" r="r" b="b"/>
            <a:pathLst>
              <a:path w="557336" h="557336">
                <a:moveTo>
                  <a:pt x="0" y="0"/>
                </a:moveTo>
                <a:lnTo>
                  <a:pt x="557336" y="0"/>
                </a:lnTo>
                <a:lnTo>
                  <a:pt x="557336" y="557337"/>
                </a:lnTo>
                <a:lnTo>
                  <a:pt x="0" y="5573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25" descr="Marker with solid fill"/>
          <p:cNvSpPr/>
          <p:nvPr/>
        </p:nvSpPr>
        <p:spPr>
          <a:xfrm>
            <a:off x="17772701" y="7558421"/>
            <a:ext cx="557336" cy="557336"/>
          </a:xfrm>
          <a:custGeom>
            <a:avLst/>
            <a:gdLst/>
            <a:ahLst/>
            <a:cxnLst/>
            <a:rect l="l" t="t" r="r" b="b"/>
            <a:pathLst>
              <a:path w="557336" h="557336">
                <a:moveTo>
                  <a:pt x="0" y="0"/>
                </a:moveTo>
                <a:lnTo>
                  <a:pt x="557337" y="0"/>
                </a:lnTo>
                <a:lnTo>
                  <a:pt x="557337" y="557336"/>
                </a:lnTo>
                <a:lnTo>
                  <a:pt x="0" y="5573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Freeform 26" descr="Marker with solid fill"/>
          <p:cNvSpPr/>
          <p:nvPr/>
        </p:nvSpPr>
        <p:spPr>
          <a:xfrm>
            <a:off x="9807544" y="3287290"/>
            <a:ext cx="557336" cy="557336"/>
          </a:xfrm>
          <a:custGeom>
            <a:avLst/>
            <a:gdLst/>
            <a:ahLst/>
            <a:cxnLst/>
            <a:rect l="l" t="t" r="r" b="b"/>
            <a:pathLst>
              <a:path w="557336" h="557336">
                <a:moveTo>
                  <a:pt x="0" y="0"/>
                </a:moveTo>
                <a:lnTo>
                  <a:pt x="557337" y="0"/>
                </a:lnTo>
                <a:lnTo>
                  <a:pt x="557337" y="557337"/>
                </a:lnTo>
                <a:lnTo>
                  <a:pt x="0" y="5573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7" name="TextBox 27"/>
          <p:cNvSpPr txBox="1"/>
          <p:nvPr/>
        </p:nvSpPr>
        <p:spPr>
          <a:xfrm>
            <a:off x="729229" y="581025"/>
            <a:ext cx="8414771" cy="895350"/>
          </a:xfrm>
          <a:prstGeom prst="rect">
            <a:avLst/>
          </a:prstGeom>
        </p:spPr>
        <p:txBody>
          <a:bodyPr lIns="0" tIns="0" rIns="0" bIns="0" rtlCol="0" anchor="t">
            <a:spAutoFit/>
          </a:bodyPr>
          <a:lstStyle/>
          <a:p>
            <a:pPr algn="l">
              <a:lnSpc>
                <a:spcPts val="7079"/>
              </a:lnSpc>
            </a:pPr>
            <a:r>
              <a:rPr lang="en-US" sz="5899" b="1">
                <a:solidFill>
                  <a:srgbClr val="FFFFFF"/>
                </a:solidFill>
                <a:latin typeface="Aileron Bold"/>
                <a:ea typeface="Aileron Bold"/>
                <a:cs typeface="Aileron Bold"/>
                <a:sym typeface="Aileron Bold"/>
              </a:rPr>
              <a:t>OUR LOCATIONS</a:t>
            </a:r>
          </a:p>
        </p:txBody>
      </p:sp>
      <p:sp>
        <p:nvSpPr>
          <p:cNvPr id="28" name="TextBox 28"/>
          <p:cNvSpPr txBox="1"/>
          <p:nvPr/>
        </p:nvSpPr>
        <p:spPr>
          <a:xfrm>
            <a:off x="574884" y="2419447"/>
            <a:ext cx="3353367" cy="2445385"/>
          </a:xfrm>
          <a:prstGeom prst="rect">
            <a:avLst/>
          </a:prstGeom>
        </p:spPr>
        <p:txBody>
          <a:bodyPr lIns="0" tIns="0" rIns="0" bIns="0" rtlCol="0" anchor="t">
            <a:spAutoFit/>
          </a:bodyPr>
          <a:lstStyle/>
          <a:p>
            <a:pPr algn="l">
              <a:lnSpc>
                <a:spcPts val="3290"/>
              </a:lnSpc>
              <a:spcBef>
                <a:spcPct val="0"/>
              </a:spcBef>
            </a:pPr>
            <a:r>
              <a:rPr lang="en-US" sz="2350" spc="-58">
                <a:solidFill>
                  <a:srgbClr val="FFFFFF"/>
                </a:solidFill>
                <a:latin typeface="Montserrat"/>
                <a:ea typeface="Montserrat"/>
                <a:cs typeface="Montserrat"/>
                <a:sym typeface="Montserrat"/>
              </a:rPr>
              <a:t>We understand the nuances of every jurisdiction we operate in, providing localized expertise with a global perspective.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565894" y="-671512"/>
            <a:ext cx="18288000" cy="11229975"/>
            <a:chOff x="0" y="0"/>
            <a:chExt cx="24384000" cy="14973300"/>
          </a:xfrm>
        </p:grpSpPr>
        <p:sp>
          <p:nvSpPr>
            <p:cNvPr id="3" name="Freeform 3"/>
            <p:cNvSpPr/>
            <p:nvPr/>
          </p:nvSpPr>
          <p:spPr>
            <a:xfrm>
              <a:off x="0" y="0"/>
              <a:ext cx="24384000" cy="14973300"/>
            </a:xfrm>
            <a:custGeom>
              <a:avLst/>
              <a:gdLst/>
              <a:ahLst/>
              <a:cxnLst/>
              <a:rect l="l" t="t" r="r" b="b"/>
              <a:pathLst>
                <a:path w="24384000" h="14973300">
                  <a:moveTo>
                    <a:pt x="0" y="0"/>
                  </a:moveTo>
                  <a:lnTo>
                    <a:pt x="24384000" y="0"/>
                  </a:lnTo>
                  <a:lnTo>
                    <a:pt x="24384000" y="14973300"/>
                  </a:lnTo>
                  <a:lnTo>
                    <a:pt x="0" y="14973300"/>
                  </a:lnTo>
                  <a:lnTo>
                    <a:pt x="0" y="0"/>
                  </a:lnTo>
                  <a:close/>
                </a:path>
              </a:pathLst>
            </a:custGeom>
            <a:blipFill>
              <a:blip r:embed="rId2"/>
              <a:stretch>
                <a:fillRect t="-4351" b="-4351"/>
              </a:stretch>
            </a:blipFill>
          </p:spPr>
        </p:sp>
      </p:grpSp>
      <p:sp>
        <p:nvSpPr>
          <p:cNvPr id="4" name="Freeform 4"/>
          <p:cNvSpPr/>
          <p:nvPr/>
        </p:nvSpPr>
        <p:spPr>
          <a:xfrm>
            <a:off x="565894" y="0"/>
            <a:ext cx="18965853" cy="10379494"/>
          </a:xfrm>
          <a:custGeom>
            <a:avLst/>
            <a:gdLst/>
            <a:ahLst/>
            <a:cxnLst/>
            <a:rect l="l" t="t" r="r" b="b"/>
            <a:pathLst>
              <a:path w="18965853" h="10379494">
                <a:moveTo>
                  <a:pt x="0" y="0"/>
                </a:moveTo>
                <a:lnTo>
                  <a:pt x="18965853" y="0"/>
                </a:lnTo>
                <a:lnTo>
                  <a:pt x="18965853" y="10379494"/>
                </a:lnTo>
                <a:lnTo>
                  <a:pt x="0" y="10379494"/>
                </a:lnTo>
                <a:lnTo>
                  <a:pt x="0" y="0"/>
                </a:lnTo>
                <a:close/>
              </a:path>
            </a:pathLst>
          </a:custGeom>
          <a:blipFill>
            <a:blip r:embed="rId3">
              <a:alphaModFix amt="83000"/>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5866723" y="8318256"/>
            <a:ext cx="4952962" cy="1363656"/>
            <a:chOff x="0" y="0"/>
            <a:chExt cx="6603949" cy="1818208"/>
          </a:xfrm>
        </p:grpSpPr>
        <p:sp>
          <p:nvSpPr>
            <p:cNvPr id="6" name="Freeform 6"/>
            <p:cNvSpPr/>
            <p:nvPr/>
          </p:nvSpPr>
          <p:spPr>
            <a:xfrm>
              <a:off x="0" y="0"/>
              <a:ext cx="6604000" cy="1818208"/>
            </a:xfrm>
            <a:custGeom>
              <a:avLst/>
              <a:gdLst/>
              <a:ahLst/>
              <a:cxnLst/>
              <a:rect l="l" t="t" r="r" b="b"/>
              <a:pathLst>
                <a:path w="6604000" h="1818208">
                  <a:moveTo>
                    <a:pt x="0" y="0"/>
                  </a:moveTo>
                  <a:lnTo>
                    <a:pt x="6604000" y="0"/>
                  </a:lnTo>
                  <a:lnTo>
                    <a:pt x="6604000" y="1818208"/>
                  </a:lnTo>
                  <a:lnTo>
                    <a:pt x="0" y="1818208"/>
                  </a:lnTo>
                  <a:close/>
                </a:path>
              </a:pathLst>
            </a:custGeom>
            <a:solidFill>
              <a:srgbClr val="00569E"/>
            </a:solidFill>
          </p:spPr>
        </p:sp>
      </p:grpSp>
      <p:grpSp>
        <p:nvGrpSpPr>
          <p:cNvPr id="7" name="Group 7"/>
          <p:cNvGrpSpPr/>
          <p:nvPr/>
        </p:nvGrpSpPr>
        <p:grpSpPr>
          <a:xfrm>
            <a:off x="5810183" y="965508"/>
            <a:ext cx="4953019" cy="1246975"/>
            <a:chOff x="0" y="0"/>
            <a:chExt cx="6604025" cy="1662633"/>
          </a:xfrm>
        </p:grpSpPr>
        <p:sp>
          <p:nvSpPr>
            <p:cNvPr id="8" name="Freeform 8"/>
            <p:cNvSpPr/>
            <p:nvPr/>
          </p:nvSpPr>
          <p:spPr>
            <a:xfrm>
              <a:off x="0" y="0"/>
              <a:ext cx="6604000" cy="1662633"/>
            </a:xfrm>
            <a:custGeom>
              <a:avLst/>
              <a:gdLst/>
              <a:ahLst/>
              <a:cxnLst/>
              <a:rect l="l" t="t" r="r" b="b"/>
              <a:pathLst>
                <a:path w="6604000" h="1662633">
                  <a:moveTo>
                    <a:pt x="0" y="0"/>
                  </a:moveTo>
                  <a:lnTo>
                    <a:pt x="6604000" y="0"/>
                  </a:lnTo>
                  <a:lnTo>
                    <a:pt x="6604000" y="1662633"/>
                  </a:lnTo>
                  <a:lnTo>
                    <a:pt x="0" y="1662633"/>
                  </a:lnTo>
                  <a:close/>
                </a:path>
              </a:pathLst>
            </a:custGeom>
            <a:solidFill>
              <a:srgbClr val="00569E"/>
            </a:solidFill>
          </p:spPr>
        </p:sp>
      </p:grpSp>
      <p:sp>
        <p:nvSpPr>
          <p:cNvPr id="9" name="TextBox 9"/>
          <p:cNvSpPr txBox="1"/>
          <p:nvPr/>
        </p:nvSpPr>
        <p:spPr>
          <a:xfrm>
            <a:off x="7096087" y="4681537"/>
            <a:ext cx="4095769" cy="588950"/>
          </a:xfrm>
          <a:prstGeom prst="rect">
            <a:avLst/>
          </a:prstGeom>
        </p:spPr>
        <p:txBody>
          <a:bodyPr lIns="0" tIns="0" rIns="0" bIns="0" rtlCol="0" anchor="t">
            <a:spAutoFit/>
          </a:bodyPr>
          <a:lstStyle/>
          <a:p>
            <a:pPr algn="l">
              <a:lnSpc>
                <a:spcPts val="2457"/>
              </a:lnSpc>
            </a:pPr>
            <a:r>
              <a:rPr lang="en-US" sz="1599" spc="-39">
                <a:solidFill>
                  <a:srgbClr val="FFFFFF"/>
                </a:solidFill>
                <a:latin typeface="Montserrat"/>
                <a:ea typeface="Montserrat"/>
                <a:cs typeface="Montserrat"/>
                <a:sym typeface="Montserrat"/>
              </a:rPr>
              <a:t>Strategic direct and indirect tax advisory across multiple jurisdictions.</a:t>
            </a:r>
          </a:p>
        </p:txBody>
      </p:sp>
      <p:grpSp>
        <p:nvGrpSpPr>
          <p:cNvPr id="10" name="Group 10"/>
          <p:cNvGrpSpPr/>
          <p:nvPr/>
        </p:nvGrpSpPr>
        <p:grpSpPr>
          <a:xfrm>
            <a:off x="5810183" y="2734589"/>
            <a:ext cx="4952962" cy="1351750"/>
            <a:chOff x="0" y="0"/>
            <a:chExt cx="6603949" cy="1802333"/>
          </a:xfrm>
        </p:grpSpPr>
        <p:sp>
          <p:nvSpPr>
            <p:cNvPr id="11" name="Freeform 11"/>
            <p:cNvSpPr/>
            <p:nvPr/>
          </p:nvSpPr>
          <p:spPr>
            <a:xfrm>
              <a:off x="0" y="0"/>
              <a:ext cx="6604000" cy="1802333"/>
            </a:xfrm>
            <a:custGeom>
              <a:avLst/>
              <a:gdLst/>
              <a:ahLst/>
              <a:cxnLst/>
              <a:rect l="l" t="t" r="r" b="b"/>
              <a:pathLst>
                <a:path w="6604000" h="1802333">
                  <a:moveTo>
                    <a:pt x="0" y="0"/>
                  </a:moveTo>
                  <a:lnTo>
                    <a:pt x="6604000" y="0"/>
                  </a:lnTo>
                  <a:lnTo>
                    <a:pt x="6604000" y="1802333"/>
                  </a:lnTo>
                  <a:lnTo>
                    <a:pt x="0" y="1802333"/>
                  </a:lnTo>
                  <a:close/>
                </a:path>
              </a:pathLst>
            </a:custGeom>
            <a:solidFill>
              <a:srgbClr val="00569E"/>
            </a:solidFill>
          </p:spPr>
        </p:sp>
      </p:grpSp>
      <p:grpSp>
        <p:nvGrpSpPr>
          <p:cNvPr id="12" name="Group 12"/>
          <p:cNvGrpSpPr/>
          <p:nvPr/>
        </p:nvGrpSpPr>
        <p:grpSpPr>
          <a:xfrm>
            <a:off x="12191981" y="2886075"/>
            <a:ext cx="4952962" cy="42862"/>
            <a:chOff x="0" y="0"/>
            <a:chExt cx="6603949" cy="57150"/>
          </a:xfrm>
        </p:grpSpPr>
        <p:sp>
          <p:nvSpPr>
            <p:cNvPr id="13" name="Freeform 13"/>
            <p:cNvSpPr/>
            <p:nvPr/>
          </p:nvSpPr>
          <p:spPr>
            <a:xfrm>
              <a:off x="0" y="0"/>
              <a:ext cx="6604000" cy="57150"/>
            </a:xfrm>
            <a:custGeom>
              <a:avLst/>
              <a:gdLst/>
              <a:ahLst/>
              <a:cxnLst/>
              <a:rect l="l" t="t" r="r" b="b"/>
              <a:pathLst>
                <a:path w="6604000" h="57150">
                  <a:moveTo>
                    <a:pt x="0" y="0"/>
                  </a:moveTo>
                  <a:lnTo>
                    <a:pt x="6604000" y="0"/>
                  </a:lnTo>
                  <a:lnTo>
                    <a:pt x="6604000" y="57150"/>
                  </a:lnTo>
                  <a:lnTo>
                    <a:pt x="0" y="57150"/>
                  </a:lnTo>
                  <a:close/>
                </a:path>
              </a:pathLst>
            </a:custGeom>
            <a:solidFill>
              <a:srgbClr val="FFFFFF"/>
            </a:solidFill>
          </p:spPr>
        </p:sp>
      </p:grpSp>
      <p:sp>
        <p:nvSpPr>
          <p:cNvPr id="14" name="TextBox 14"/>
          <p:cNvSpPr txBox="1"/>
          <p:nvPr/>
        </p:nvSpPr>
        <p:spPr>
          <a:xfrm>
            <a:off x="12620606" y="4681537"/>
            <a:ext cx="4095712" cy="588950"/>
          </a:xfrm>
          <a:prstGeom prst="rect">
            <a:avLst/>
          </a:prstGeom>
        </p:spPr>
        <p:txBody>
          <a:bodyPr lIns="0" tIns="0" rIns="0" bIns="0" rtlCol="0" anchor="t">
            <a:spAutoFit/>
          </a:bodyPr>
          <a:lstStyle/>
          <a:p>
            <a:pPr algn="l">
              <a:lnSpc>
                <a:spcPts val="2457"/>
              </a:lnSpc>
            </a:pPr>
            <a:r>
              <a:rPr lang="en-US" sz="1599" spc="-39">
                <a:solidFill>
                  <a:srgbClr val="FFFFFF"/>
                </a:solidFill>
                <a:latin typeface="Montserrat"/>
                <a:ea typeface="Montserrat"/>
                <a:cs typeface="Montserrat"/>
                <a:sym typeface="Montserrat"/>
              </a:rPr>
              <a:t>End-to-end M&amp;A support, valuations, and investor-ready modelling.</a:t>
            </a:r>
          </a:p>
        </p:txBody>
      </p:sp>
      <p:grpSp>
        <p:nvGrpSpPr>
          <p:cNvPr id="15" name="Group 15"/>
          <p:cNvGrpSpPr/>
          <p:nvPr/>
        </p:nvGrpSpPr>
        <p:grpSpPr>
          <a:xfrm>
            <a:off x="5866723" y="6552925"/>
            <a:ext cx="4952962" cy="1263162"/>
            <a:chOff x="0" y="0"/>
            <a:chExt cx="6603949" cy="1684216"/>
          </a:xfrm>
        </p:grpSpPr>
        <p:sp>
          <p:nvSpPr>
            <p:cNvPr id="16" name="Freeform 16"/>
            <p:cNvSpPr/>
            <p:nvPr/>
          </p:nvSpPr>
          <p:spPr>
            <a:xfrm>
              <a:off x="0" y="0"/>
              <a:ext cx="6604000" cy="1684216"/>
            </a:xfrm>
            <a:custGeom>
              <a:avLst/>
              <a:gdLst/>
              <a:ahLst/>
              <a:cxnLst/>
              <a:rect l="l" t="t" r="r" b="b"/>
              <a:pathLst>
                <a:path w="6604000" h="1684216">
                  <a:moveTo>
                    <a:pt x="0" y="0"/>
                  </a:moveTo>
                  <a:lnTo>
                    <a:pt x="6604000" y="0"/>
                  </a:lnTo>
                  <a:lnTo>
                    <a:pt x="6604000" y="1684216"/>
                  </a:lnTo>
                  <a:lnTo>
                    <a:pt x="0" y="1684216"/>
                  </a:lnTo>
                  <a:close/>
                </a:path>
              </a:pathLst>
            </a:custGeom>
            <a:solidFill>
              <a:srgbClr val="00569E"/>
            </a:solidFill>
          </p:spPr>
        </p:sp>
      </p:grpSp>
      <p:grpSp>
        <p:nvGrpSpPr>
          <p:cNvPr id="17" name="Group 17"/>
          <p:cNvGrpSpPr/>
          <p:nvPr/>
        </p:nvGrpSpPr>
        <p:grpSpPr>
          <a:xfrm>
            <a:off x="11882540" y="6991350"/>
            <a:ext cx="4095712" cy="457200"/>
            <a:chOff x="0" y="0"/>
            <a:chExt cx="5460949" cy="609600"/>
          </a:xfrm>
        </p:grpSpPr>
        <p:sp>
          <p:nvSpPr>
            <p:cNvPr id="18" name="Freeform 18" descr="preencoded.png"/>
            <p:cNvSpPr/>
            <p:nvPr/>
          </p:nvSpPr>
          <p:spPr>
            <a:xfrm>
              <a:off x="0" y="0"/>
              <a:ext cx="5461000" cy="609600"/>
            </a:xfrm>
            <a:custGeom>
              <a:avLst/>
              <a:gdLst/>
              <a:ahLst/>
              <a:cxnLst/>
              <a:rect l="l" t="t" r="r" b="b"/>
              <a:pathLst>
                <a:path w="5461000" h="609600">
                  <a:moveTo>
                    <a:pt x="0" y="0"/>
                  </a:moveTo>
                  <a:lnTo>
                    <a:pt x="5461000" y="0"/>
                  </a:lnTo>
                  <a:lnTo>
                    <a:pt x="5461000" y="609600"/>
                  </a:lnTo>
                  <a:lnTo>
                    <a:pt x="0" y="609600"/>
                  </a:lnTo>
                  <a:lnTo>
                    <a:pt x="0" y="0"/>
                  </a:lnTo>
                  <a:close/>
                </a:path>
              </a:pathLst>
            </a:custGeom>
            <a:blipFill>
              <a:blip r:embed="rId5"/>
              <a:stretch>
                <a:fillRect t="-29" b="-27"/>
              </a:stretch>
            </a:blipFill>
          </p:spPr>
        </p:sp>
      </p:grpSp>
      <p:grpSp>
        <p:nvGrpSpPr>
          <p:cNvPr id="19" name="Group 19"/>
          <p:cNvGrpSpPr/>
          <p:nvPr/>
        </p:nvGrpSpPr>
        <p:grpSpPr>
          <a:xfrm>
            <a:off x="5822778" y="4729162"/>
            <a:ext cx="4953019" cy="1321594"/>
            <a:chOff x="0" y="0"/>
            <a:chExt cx="6604025" cy="1762125"/>
          </a:xfrm>
        </p:grpSpPr>
        <p:sp>
          <p:nvSpPr>
            <p:cNvPr id="20" name="Freeform 20"/>
            <p:cNvSpPr/>
            <p:nvPr/>
          </p:nvSpPr>
          <p:spPr>
            <a:xfrm>
              <a:off x="0" y="0"/>
              <a:ext cx="6604000" cy="1762125"/>
            </a:xfrm>
            <a:custGeom>
              <a:avLst/>
              <a:gdLst/>
              <a:ahLst/>
              <a:cxnLst/>
              <a:rect l="l" t="t" r="r" b="b"/>
              <a:pathLst>
                <a:path w="6604000" h="1762125">
                  <a:moveTo>
                    <a:pt x="0" y="0"/>
                  </a:moveTo>
                  <a:lnTo>
                    <a:pt x="6604000" y="0"/>
                  </a:lnTo>
                  <a:lnTo>
                    <a:pt x="6604000" y="1762125"/>
                  </a:lnTo>
                  <a:lnTo>
                    <a:pt x="0" y="1762125"/>
                  </a:lnTo>
                  <a:close/>
                </a:path>
              </a:pathLst>
            </a:custGeom>
            <a:solidFill>
              <a:srgbClr val="00569E"/>
            </a:solidFill>
          </p:spPr>
        </p:sp>
      </p:grpSp>
      <p:sp>
        <p:nvSpPr>
          <p:cNvPr id="21" name="TextBox 21"/>
          <p:cNvSpPr txBox="1"/>
          <p:nvPr/>
        </p:nvSpPr>
        <p:spPr>
          <a:xfrm>
            <a:off x="13930396" y="6858000"/>
            <a:ext cx="4524394" cy="361950"/>
          </a:xfrm>
          <a:prstGeom prst="rect">
            <a:avLst/>
          </a:prstGeom>
        </p:spPr>
        <p:txBody>
          <a:bodyPr lIns="0" tIns="0" rIns="0" bIns="0" rtlCol="0" anchor="t">
            <a:spAutoFit/>
          </a:bodyPr>
          <a:lstStyle/>
          <a:p>
            <a:pPr algn="l">
              <a:lnSpc>
                <a:spcPts val="2879"/>
              </a:lnSpc>
            </a:pPr>
            <a:r>
              <a:rPr lang="en-US" sz="2400">
                <a:solidFill>
                  <a:srgbClr val="FFFFFF"/>
                </a:solidFill>
                <a:latin typeface="Now"/>
                <a:ea typeface="Now"/>
                <a:cs typeface="Now"/>
                <a:sym typeface="Now"/>
              </a:rPr>
              <a:t>Offshoring</a:t>
            </a:r>
          </a:p>
        </p:txBody>
      </p:sp>
      <p:grpSp>
        <p:nvGrpSpPr>
          <p:cNvPr id="22" name="Group 22"/>
          <p:cNvGrpSpPr/>
          <p:nvPr/>
        </p:nvGrpSpPr>
        <p:grpSpPr>
          <a:xfrm>
            <a:off x="10905855" y="1028700"/>
            <a:ext cx="6746961" cy="1285075"/>
            <a:chOff x="0" y="0"/>
            <a:chExt cx="8995947" cy="1713433"/>
          </a:xfrm>
        </p:grpSpPr>
        <p:sp>
          <p:nvSpPr>
            <p:cNvPr id="23" name="Freeform 23"/>
            <p:cNvSpPr/>
            <p:nvPr/>
          </p:nvSpPr>
          <p:spPr>
            <a:xfrm>
              <a:off x="0" y="0"/>
              <a:ext cx="8995913" cy="1713433"/>
            </a:xfrm>
            <a:custGeom>
              <a:avLst/>
              <a:gdLst/>
              <a:ahLst/>
              <a:cxnLst/>
              <a:rect l="l" t="t" r="r" b="b"/>
              <a:pathLst>
                <a:path w="8995913" h="1713433">
                  <a:moveTo>
                    <a:pt x="0" y="0"/>
                  </a:moveTo>
                  <a:lnTo>
                    <a:pt x="8995913" y="0"/>
                  </a:lnTo>
                  <a:lnTo>
                    <a:pt x="8995913" y="1713433"/>
                  </a:lnTo>
                  <a:lnTo>
                    <a:pt x="0" y="1713433"/>
                  </a:lnTo>
                  <a:close/>
                </a:path>
              </a:pathLst>
            </a:custGeom>
            <a:solidFill>
              <a:srgbClr val="F5F5F5"/>
            </a:solidFill>
          </p:spPr>
        </p:sp>
      </p:grpSp>
      <p:grpSp>
        <p:nvGrpSpPr>
          <p:cNvPr id="24" name="Group 24"/>
          <p:cNvGrpSpPr/>
          <p:nvPr/>
        </p:nvGrpSpPr>
        <p:grpSpPr>
          <a:xfrm>
            <a:off x="11068417" y="2781109"/>
            <a:ext cx="6746961" cy="1351750"/>
            <a:chOff x="0" y="0"/>
            <a:chExt cx="8995947" cy="1802333"/>
          </a:xfrm>
        </p:grpSpPr>
        <p:sp>
          <p:nvSpPr>
            <p:cNvPr id="25" name="Freeform 25"/>
            <p:cNvSpPr/>
            <p:nvPr/>
          </p:nvSpPr>
          <p:spPr>
            <a:xfrm>
              <a:off x="0" y="0"/>
              <a:ext cx="8995913" cy="1802333"/>
            </a:xfrm>
            <a:custGeom>
              <a:avLst/>
              <a:gdLst/>
              <a:ahLst/>
              <a:cxnLst/>
              <a:rect l="l" t="t" r="r" b="b"/>
              <a:pathLst>
                <a:path w="8995913" h="1802333">
                  <a:moveTo>
                    <a:pt x="0" y="0"/>
                  </a:moveTo>
                  <a:lnTo>
                    <a:pt x="8995913" y="0"/>
                  </a:lnTo>
                  <a:lnTo>
                    <a:pt x="8995913" y="1802333"/>
                  </a:lnTo>
                  <a:lnTo>
                    <a:pt x="0" y="1802333"/>
                  </a:lnTo>
                  <a:close/>
                </a:path>
              </a:pathLst>
            </a:custGeom>
            <a:solidFill>
              <a:srgbClr val="F5F5F5"/>
            </a:solidFill>
          </p:spPr>
        </p:sp>
      </p:grpSp>
      <p:grpSp>
        <p:nvGrpSpPr>
          <p:cNvPr id="26" name="Group 26"/>
          <p:cNvGrpSpPr/>
          <p:nvPr/>
        </p:nvGrpSpPr>
        <p:grpSpPr>
          <a:xfrm>
            <a:off x="11068389" y="4704359"/>
            <a:ext cx="6746989" cy="1312069"/>
            <a:chOff x="0" y="0"/>
            <a:chExt cx="8995985" cy="1749425"/>
          </a:xfrm>
        </p:grpSpPr>
        <p:sp>
          <p:nvSpPr>
            <p:cNvPr id="27" name="Freeform 27"/>
            <p:cNvSpPr/>
            <p:nvPr/>
          </p:nvSpPr>
          <p:spPr>
            <a:xfrm>
              <a:off x="0" y="0"/>
              <a:ext cx="8995951" cy="1749425"/>
            </a:xfrm>
            <a:custGeom>
              <a:avLst/>
              <a:gdLst/>
              <a:ahLst/>
              <a:cxnLst/>
              <a:rect l="l" t="t" r="r" b="b"/>
              <a:pathLst>
                <a:path w="8995951" h="1749425">
                  <a:moveTo>
                    <a:pt x="0" y="0"/>
                  </a:moveTo>
                  <a:lnTo>
                    <a:pt x="8995951" y="0"/>
                  </a:lnTo>
                  <a:lnTo>
                    <a:pt x="8995951" y="1749425"/>
                  </a:lnTo>
                  <a:lnTo>
                    <a:pt x="0" y="1749425"/>
                  </a:lnTo>
                  <a:close/>
                </a:path>
              </a:pathLst>
            </a:custGeom>
            <a:solidFill>
              <a:srgbClr val="F5F5F5"/>
            </a:solidFill>
          </p:spPr>
        </p:sp>
      </p:grpSp>
      <p:grpSp>
        <p:nvGrpSpPr>
          <p:cNvPr id="28" name="Group 28"/>
          <p:cNvGrpSpPr/>
          <p:nvPr/>
        </p:nvGrpSpPr>
        <p:grpSpPr>
          <a:xfrm>
            <a:off x="11092477" y="6552925"/>
            <a:ext cx="6722901" cy="1236168"/>
            <a:chOff x="0" y="0"/>
            <a:chExt cx="8963868" cy="1648224"/>
          </a:xfrm>
        </p:grpSpPr>
        <p:sp>
          <p:nvSpPr>
            <p:cNvPr id="29" name="Freeform 29"/>
            <p:cNvSpPr/>
            <p:nvPr/>
          </p:nvSpPr>
          <p:spPr>
            <a:xfrm>
              <a:off x="0" y="0"/>
              <a:ext cx="8963833" cy="1648224"/>
            </a:xfrm>
            <a:custGeom>
              <a:avLst/>
              <a:gdLst/>
              <a:ahLst/>
              <a:cxnLst/>
              <a:rect l="l" t="t" r="r" b="b"/>
              <a:pathLst>
                <a:path w="8963833" h="1648224">
                  <a:moveTo>
                    <a:pt x="0" y="0"/>
                  </a:moveTo>
                  <a:lnTo>
                    <a:pt x="8963833" y="0"/>
                  </a:lnTo>
                  <a:lnTo>
                    <a:pt x="8963833" y="1648224"/>
                  </a:lnTo>
                  <a:lnTo>
                    <a:pt x="0" y="1648224"/>
                  </a:lnTo>
                  <a:close/>
                </a:path>
              </a:pathLst>
            </a:custGeom>
            <a:solidFill>
              <a:srgbClr val="F5F5F5"/>
            </a:solidFill>
          </p:spPr>
        </p:sp>
      </p:grpSp>
      <p:grpSp>
        <p:nvGrpSpPr>
          <p:cNvPr id="30" name="Group 30"/>
          <p:cNvGrpSpPr/>
          <p:nvPr/>
        </p:nvGrpSpPr>
        <p:grpSpPr>
          <a:xfrm>
            <a:off x="11092477" y="8360593"/>
            <a:ext cx="6722901" cy="1363656"/>
            <a:chOff x="0" y="0"/>
            <a:chExt cx="8963868" cy="1818208"/>
          </a:xfrm>
        </p:grpSpPr>
        <p:sp>
          <p:nvSpPr>
            <p:cNvPr id="31" name="Freeform 31"/>
            <p:cNvSpPr/>
            <p:nvPr/>
          </p:nvSpPr>
          <p:spPr>
            <a:xfrm>
              <a:off x="0" y="0"/>
              <a:ext cx="8963833" cy="1818208"/>
            </a:xfrm>
            <a:custGeom>
              <a:avLst/>
              <a:gdLst/>
              <a:ahLst/>
              <a:cxnLst/>
              <a:rect l="l" t="t" r="r" b="b"/>
              <a:pathLst>
                <a:path w="8963833" h="1818208">
                  <a:moveTo>
                    <a:pt x="0" y="0"/>
                  </a:moveTo>
                  <a:lnTo>
                    <a:pt x="8963833" y="0"/>
                  </a:lnTo>
                  <a:lnTo>
                    <a:pt x="8963833" y="1818208"/>
                  </a:lnTo>
                  <a:lnTo>
                    <a:pt x="0" y="1818208"/>
                  </a:lnTo>
                  <a:close/>
                </a:path>
              </a:pathLst>
            </a:custGeom>
            <a:solidFill>
              <a:srgbClr val="F5F5F5"/>
            </a:solidFill>
          </p:spPr>
        </p:sp>
      </p:grpSp>
      <p:sp>
        <p:nvSpPr>
          <p:cNvPr id="32" name="Freeform 32"/>
          <p:cNvSpPr/>
          <p:nvPr/>
        </p:nvSpPr>
        <p:spPr>
          <a:xfrm>
            <a:off x="9479240" y="6991350"/>
            <a:ext cx="652349" cy="652349"/>
          </a:xfrm>
          <a:custGeom>
            <a:avLst/>
            <a:gdLst/>
            <a:ahLst/>
            <a:cxnLst/>
            <a:rect l="l" t="t" r="r" b="b"/>
            <a:pathLst>
              <a:path w="652349" h="652349">
                <a:moveTo>
                  <a:pt x="0" y="0"/>
                </a:moveTo>
                <a:lnTo>
                  <a:pt x="652349" y="0"/>
                </a:lnTo>
                <a:lnTo>
                  <a:pt x="652349" y="652349"/>
                </a:lnTo>
                <a:lnTo>
                  <a:pt x="0" y="652349"/>
                </a:lnTo>
                <a:lnTo>
                  <a:pt x="0" y="0"/>
                </a:lnTo>
                <a:close/>
              </a:path>
            </a:pathLst>
          </a:custGeom>
          <a:blipFill>
            <a:blip r:embed="rId6"/>
            <a:stretch>
              <a:fillRect/>
            </a:stretch>
          </a:blipFill>
        </p:spPr>
      </p:sp>
      <p:sp>
        <p:nvSpPr>
          <p:cNvPr id="33" name="Freeform 33"/>
          <p:cNvSpPr/>
          <p:nvPr/>
        </p:nvSpPr>
        <p:spPr>
          <a:xfrm>
            <a:off x="9751405" y="4943475"/>
            <a:ext cx="698757" cy="698757"/>
          </a:xfrm>
          <a:custGeom>
            <a:avLst/>
            <a:gdLst/>
            <a:ahLst/>
            <a:cxnLst/>
            <a:rect l="l" t="t" r="r" b="b"/>
            <a:pathLst>
              <a:path w="698757" h="698757">
                <a:moveTo>
                  <a:pt x="0" y="0"/>
                </a:moveTo>
                <a:lnTo>
                  <a:pt x="698756" y="0"/>
                </a:lnTo>
                <a:lnTo>
                  <a:pt x="698756" y="698757"/>
                </a:lnTo>
                <a:lnTo>
                  <a:pt x="0" y="698757"/>
                </a:lnTo>
                <a:lnTo>
                  <a:pt x="0" y="0"/>
                </a:lnTo>
                <a:close/>
              </a:path>
            </a:pathLst>
          </a:custGeom>
          <a:blipFill>
            <a:blip r:embed="rId7"/>
            <a:stretch>
              <a:fillRect/>
            </a:stretch>
          </a:blipFill>
        </p:spPr>
      </p:sp>
      <p:sp>
        <p:nvSpPr>
          <p:cNvPr id="34" name="Freeform 34"/>
          <p:cNvSpPr/>
          <p:nvPr/>
        </p:nvSpPr>
        <p:spPr>
          <a:xfrm>
            <a:off x="9709894" y="8603758"/>
            <a:ext cx="654542" cy="654542"/>
          </a:xfrm>
          <a:custGeom>
            <a:avLst/>
            <a:gdLst/>
            <a:ahLst/>
            <a:cxnLst/>
            <a:rect l="l" t="t" r="r" b="b"/>
            <a:pathLst>
              <a:path w="654542" h="654542">
                <a:moveTo>
                  <a:pt x="0" y="0"/>
                </a:moveTo>
                <a:lnTo>
                  <a:pt x="654542" y="0"/>
                </a:lnTo>
                <a:lnTo>
                  <a:pt x="654542" y="654542"/>
                </a:lnTo>
                <a:lnTo>
                  <a:pt x="0" y="654542"/>
                </a:lnTo>
                <a:lnTo>
                  <a:pt x="0" y="0"/>
                </a:lnTo>
                <a:close/>
              </a:path>
            </a:pathLst>
          </a:custGeom>
          <a:blipFill>
            <a:blip r:embed="rId8"/>
            <a:stretch>
              <a:fillRect/>
            </a:stretch>
          </a:blipFill>
        </p:spPr>
      </p:sp>
      <p:sp>
        <p:nvSpPr>
          <p:cNvPr id="35" name="Freeform 35"/>
          <p:cNvSpPr/>
          <p:nvPr/>
        </p:nvSpPr>
        <p:spPr>
          <a:xfrm>
            <a:off x="9382623" y="1351812"/>
            <a:ext cx="654542" cy="654542"/>
          </a:xfrm>
          <a:custGeom>
            <a:avLst/>
            <a:gdLst/>
            <a:ahLst/>
            <a:cxnLst/>
            <a:rect l="l" t="t" r="r" b="b"/>
            <a:pathLst>
              <a:path w="654542" h="654542">
                <a:moveTo>
                  <a:pt x="0" y="0"/>
                </a:moveTo>
                <a:lnTo>
                  <a:pt x="654542" y="0"/>
                </a:lnTo>
                <a:lnTo>
                  <a:pt x="654542" y="654542"/>
                </a:lnTo>
                <a:lnTo>
                  <a:pt x="0" y="654542"/>
                </a:lnTo>
                <a:lnTo>
                  <a:pt x="0" y="0"/>
                </a:lnTo>
                <a:close/>
              </a:path>
            </a:pathLst>
          </a:custGeom>
          <a:blipFill>
            <a:blip r:embed="rId9"/>
            <a:stretch>
              <a:fillRect/>
            </a:stretch>
          </a:blipFill>
        </p:spPr>
      </p:sp>
      <p:sp>
        <p:nvSpPr>
          <p:cNvPr id="36" name="Freeform 36"/>
          <p:cNvSpPr/>
          <p:nvPr/>
        </p:nvSpPr>
        <p:spPr>
          <a:xfrm>
            <a:off x="9538444" y="3060208"/>
            <a:ext cx="825992" cy="825992"/>
          </a:xfrm>
          <a:custGeom>
            <a:avLst/>
            <a:gdLst/>
            <a:ahLst/>
            <a:cxnLst/>
            <a:rect l="l" t="t" r="r" b="b"/>
            <a:pathLst>
              <a:path w="825992" h="825992">
                <a:moveTo>
                  <a:pt x="0" y="0"/>
                </a:moveTo>
                <a:lnTo>
                  <a:pt x="825992" y="0"/>
                </a:lnTo>
                <a:lnTo>
                  <a:pt x="825992" y="825992"/>
                </a:lnTo>
                <a:lnTo>
                  <a:pt x="0" y="825992"/>
                </a:lnTo>
                <a:lnTo>
                  <a:pt x="0" y="0"/>
                </a:lnTo>
                <a:close/>
              </a:path>
            </a:pathLst>
          </a:custGeom>
          <a:blipFill>
            <a:blip r:embed="rId10"/>
            <a:stretch>
              <a:fillRect/>
            </a:stretch>
          </a:blipFill>
        </p:spPr>
      </p:sp>
      <p:sp>
        <p:nvSpPr>
          <p:cNvPr id="37" name="TextBox 37"/>
          <p:cNvSpPr txBox="1"/>
          <p:nvPr/>
        </p:nvSpPr>
        <p:spPr>
          <a:xfrm>
            <a:off x="885461" y="478933"/>
            <a:ext cx="4924722" cy="1146724"/>
          </a:xfrm>
          <a:prstGeom prst="rect">
            <a:avLst/>
          </a:prstGeom>
        </p:spPr>
        <p:txBody>
          <a:bodyPr wrap="square" lIns="0" tIns="0" rIns="0" bIns="0" rtlCol="0" anchor="t">
            <a:spAutoFit/>
          </a:bodyPr>
          <a:lstStyle/>
          <a:p>
            <a:pPr algn="l">
              <a:lnSpc>
                <a:spcPts val="9479"/>
              </a:lnSpc>
            </a:pPr>
            <a:r>
              <a:rPr lang="en-US" sz="7899" dirty="0">
                <a:solidFill>
                  <a:srgbClr val="084C6E"/>
                </a:solidFill>
                <a:latin typeface="Aileron"/>
                <a:ea typeface="Aileron"/>
                <a:cs typeface="Aileron"/>
                <a:sym typeface="Aileron"/>
              </a:rPr>
              <a:t>SERVICES</a:t>
            </a:r>
          </a:p>
        </p:txBody>
      </p:sp>
      <p:sp>
        <p:nvSpPr>
          <p:cNvPr id="38" name="TextBox 38"/>
          <p:cNvSpPr txBox="1"/>
          <p:nvPr/>
        </p:nvSpPr>
        <p:spPr>
          <a:xfrm>
            <a:off x="978618" y="1862782"/>
            <a:ext cx="4688691" cy="2165223"/>
          </a:xfrm>
          <a:prstGeom prst="rect">
            <a:avLst/>
          </a:prstGeom>
        </p:spPr>
        <p:txBody>
          <a:bodyPr lIns="0" tIns="0" rIns="0" bIns="0" rtlCol="0" anchor="t">
            <a:spAutoFit/>
          </a:bodyPr>
          <a:lstStyle/>
          <a:p>
            <a:pPr algn="l">
              <a:lnSpc>
                <a:spcPts val="3455"/>
              </a:lnSpc>
              <a:spcBef>
                <a:spcPct val="0"/>
              </a:spcBef>
            </a:pPr>
            <a:r>
              <a:rPr lang="en-US" sz="2399" spc="-59" dirty="0">
                <a:solidFill>
                  <a:srgbClr val="000000"/>
                </a:solidFill>
                <a:latin typeface="Montserrat"/>
                <a:ea typeface="Montserrat"/>
                <a:cs typeface="Montserrat"/>
                <a:sym typeface="Montserrat"/>
              </a:rPr>
              <a:t>JAKS partners with growth-stage and established businesses to build financially disciplined, scalable, and globally compliant operations.</a:t>
            </a:r>
          </a:p>
        </p:txBody>
      </p:sp>
      <p:sp>
        <p:nvSpPr>
          <p:cNvPr id="39" name="TextBox 39"/>
          <p:cNvSpPr txBox="1"/>
          <p:nvPr/>
        </p:nvSpPr>
        <p:spPr>
          <a:xfrm>
            <a:off x="6354449" y="1498108"/>
            <a:ext cx="4095712" cy="361950"/>
          </a:xfrm>
          <a:prstGeom prst="rect">
            <a:avLst/>
          </a:prstGeom>
        </p:spPr>
        <p:txBody>
          <a:bodyPr lIns="0" tIns="0" rIns="0" bIns="0" rtlCol="0" anchor="t">
            <a:spAutoFit/>
          </a:bodyPr>
          <a:lstStyle/>
          <a:p>
            <a:pPr algn="l">
              <a:lnSpc>
                <a:spcPts val="2879"/>
              </a:lnSpc>
            </a:pPr>
            <a:r>
              <a:rPr lang="en-US" sz="2400">
                <a:solidFill>
                  <a:srgbClr val="FFFFFF"/>
                </a:solidFill>
                <a:latin typeface="Now"/>
                <a:ea typeface="Now"/>
                <a:cs typeface="Now"/>
                <a:sym typeface="Now"/>
              </a:rPr>
              <a:t>Audit &amp; Assurance</a:t>
            </a:r>
          </a:p>
        </p:txBody>
      </p:sp>
      <p:sp>
        <p:nvSpPr>
          <p:cNvPr id="40" name="TextBox 40"/>
          <p:cNvSpPr txBox="1"/>
          <p:nvPr/>
        </p:nvSpPr>
        <p:spPr>
          <a:xfrm>
            <a:off x="6408402" y="3276009"/>
            <a:ext cx="4095769" cy="361950"/>
          </a:xfrm>
          <a:prstGeom prst="rect">
            <a:avLst/>
          </a:prstGeom>
        </p:spPr>
        <p:txBody>
          <a:bodyPr lIns="0" tIns="0" rIns="0" bIns="0" rtlCol="0" anchor="t">
            <a:spAutoFit/>
          </a:bodyPr>
          <a:lstStyle/>
          <a:p>
            <a:pPr algn="l">
              <a:lnSpc>
                <a:spcPts val="2879"/>
              </a:lnSpc>
            </a:pPr>
            <a:r>
              <a:rPr lang="en-US" sz="2400">
                <a:solidFill>
                  <a:srgbClr val="FFFFFF"/>
                </a:solidFill>
                <a:latin typeface="Now"/>
                <a:ea typeface="Now"/>
                <a:cs typeface="Now"/>
                <a:sym typeface="Now"/>
              </a:rPr>
              <a:t>Tax &amp; Regulatory</a:t>
            </a:r>
          </a:p>
        </p:txBody>
      </p:sp>
      <p:sp>
        <p:nvSpPr>
          <p:cNvPr id="41" name="TextBox 41"/>
          <p:cNvSpPr txBox="1"/>
          <p:nvPr/>
        </p:nvSpPr>
        <p:spPr>
          <a:xfrm>
            <a:off x="6295348" y="5208984"/>
            <a:ext cx="4095712" cy="361950"/>
          </a:xfrm>
          <a:prstGeom prst="rect">
            <a:avLst/>
          </a:prstGeom>
        </p:spPr>
        <p:txBody>
          <a:bodyPr lIns="0" tIns="0" rIns="0" bIns="0" rtlCol="0" anchor="t">
            <a:spAutoFit/>
          </a:bodyPr>
          <a:lstStyle/>
          <a:p>
            <a:pPr algn="l">
              <a:lnSpc>
                <a:spcPts val="2879"/>
              </a:lnSpc>
            </a:pPr>
            <a:r>
              <a:rPr lang="en-US" sz="2400">
                <a:solidFill>
                  <a:srgbClr val="FFFFFF"/>
                </a:solidFill>
                <a:latin typeface="Now"/>
                <a:ea typeface="Now"/>
                <a:cs typeface="Now"/>
                <a:sym typeface="Now"/>
              </a:rPr>
              <a:t>Transaction Advisory</a:t>
            </a:r>
          </a:p>
        </p:txBody>
      </p:sp>
      <p:sp>
        <p:nvSpPr>
          <p:cNvPr id="42" name="TextBox 42"/>
          <p:cNvSpPr txBox="1"/>
          <p:nvPr/>
        </p:nvSpPr>
        <p:spPr>
          <a:xfrm>
            <a:off x="6667576" y="7086600"/>
            <a:ext cx="4095712" cy="361950"/>
          </a:xfrm>
          <a:prstGeom prst="rect">
            <a:avLst/>
          </a:prstGeom>
        </p:spPr>
        <p:txBody>
          <a:bodyPr lIns="0" tIns="0" rIns="0" bIns="0" rtlCol="0" anchor="t">
            <a:spAutoFit/>
          </a:bodyPr>
          <a:lstStyle/>
          <a:p>
            <a:pPr algn="l">
              <a:lnSpc>
                <a:spcPts val="2879"/>
              </a:lnSpc>
            </a:pPr>
            <a:r>
              <a:rPr lang="en-US" sz="2400">
                <a:solidFill>
                  <a:srgbClr val="FFFFFF"/>
                </a:solidFill>
                <a:latin typeface="Now"/>
                <a:ea typeface="Now"/>
                <a:cs typeface="Now"/>
                <a:sym typeface="Now"/>
              </a:rPr>
              <a:t>Business Advisory</a:t>
            </a:r>
          </a:p>
        </p:txBody>
      </p:sp>
      <p:sp>
        <p:nvSpPr>
          <p:cNvPr id="43" name="TextBox 43"/>
          <p:cNvSpPr txBox="1"/>
          <p:nvPr/>
        </p:nvSpPr>
        <p:spPr>
          <a:xfrm>
            <a:off x="6691521" y="8689481"/>
            <a:ext cx="4524394" cy="361950"/>
          </a:xfrm>
          <a:prstGeom prst="rect">
            <a:avLst/>
          </a:prstGeom>
        </p:spPr>
        <p:txBody>
          <a:bodyPr lIns="0" tIns="0" rIns="0" bIns="0" rtlCol="0" anchor="t">
            <a:spAutoFit/>
          </a:bodyPr>
          <a:lstStyle/>
          <a:p>
            <a:pPr algn="l">
              <a:lnSpc>
                <a:spcPts val="2879"/>
              </a:lnSpc>
            </a:pPr>
            <a:r>
              <a:rPr lang="en-US" sz="2400">
                <a:solidFill>
                  <a:srgbClr val="FFFFFF"/>
                </a:solidFill>
                <a:latin typeface="Now"/>
                <a:ea typeface="Now"/>
                <a:cs typeface="Now"/>
                <a:sym typeface="Now"/>
              </a:rPr>
              <a:t>Offshoring</a:t>
            </a:r>
          </a:p>
        </p:txBody>
      </p:sp>
      <p:sp>
        <p:nvSpPr>
          <p:cNvPr id="44" name="TextBox 44"/>
          <p:cNvSpPr txBox="1"/>
          <p:nvPr/>
        </p:nvSpPr>
        <p:spPr>
          <a:xfrm>
            <a:off x="11122703" y="1200909"/>
            <a:ext cx="6164984" cy="709499"/>
          </a:xfrm>
          <a:prstGeom prst="rect">
            <a:avLst/>
          </a:prstGeom>
        </p:spPr>
        <p:txBody>
          <a:bodyPr lIns="0" tIns="0" rIns="0" bIns="0" rtlCol="0" anchor="t">
            <a:spAutoFit/>
          </a:bodyPr>
          <a:lstStyle/>
          <a:p>
            <a:pPr algn="l">
              <a:lnSpc>
                <a:spcPts val="2918"/>
              </a:lnSpc>
            </a:pPr>
            <a:r>
              <a:rPr lang="en-US" sz="1899" spc="-47">
                <a:solidFill>
                  <a:srgbClr val="000000"/>
                </a:solidFill>
                <a:latin typeface="Montserrat"/>
                <a:ea typeface="Montserrat"/>
                <a:cs typeface="Montserrat"/>
                <a:sym typeface="Montserrat"/>
              </a:rPr>
              <a:t>Institutional-grade statutory and internal audits ensuring global compliance.</a:t>
            </a:r>
          </a:p>
        </p:txBody>
      </p:sp>
      <p:sp>
        <p:nvSpPr>
          <p:cNvPr id="45" name="TextBox 45"/>
          <p:cNvSpPr txBox="1"/>
          <p:nvPr/>
        </p:nvSpPr>
        <p:spPr>
          <a:xfrm>
            <a:off x="11215915" y="3138601"/>
            <a:ext cx="6104453" cy="709499"/>
          </a:xfrm>
          <a:prstGeom prst="rect">
            <a:avLst/>
          </a:prstGeom>
        </p:spPr>
        <p:txBody>
          <a:bodyPr lIns="0" tIns="0" rIns="0" bIns="0" rtlCol="0" anchor="t">
            <a:spAutoFit/>
          </a:bodyPr>
          <a:lstStyle/>
          <a:p>
            <a:pPr marL="0" lvl="0" indent="0" algn="l">
              <a:lnSpc>
                <a:spcPts val="2918"/>
              </a:lnSpc>
              <a:spcBef>
                <a:spcPct val="0"/>
              </a:spcBef>
            </a:pPr>
            <a:r>
              <a:rPr lang="en-US" sz="1899" u="none" strike="noStrike" spc="-47">
                <a:solidFill>
                  <a:srgbClr val="000000"/>
                </a:solidFill>
                <a:latin typeface="Montserrat"/>
                <a:ea typeface="Montserrat"/>
                <a:cs typeface="Montserrat"/>
                <a:sym typeface="Montserrat"/>
              </a:rPr>
              <a:t>Strategic direct and indirect tax advisory across multiple jurisdictions.</a:t>
            </a:r>
          </a:p>
        </p:txBody>
      </p:sp>
      <p:sp>
        <p:nvSpPr>
          <p:cNvPr id="46" name="TextBox 46"/>
          <p:cNvSpPr txBox="1"/>
          <p:nvPr/>
        </p:nvSpPr>
        <p:spPr>
          <a:xfrm>
            <a:off x="11303158" y="5001873"/>
            <a:ext cx="6349658" cy="709499"/>
          </a:xfrm>
          <a:prstGeom prst="rect">
            <a:avLst/>
          </a:prstGeom>
        </p:spPr>
        <p:txBody>
          <a:bodyPr lIns="0" tIns="0" rIns="0" bIns="0" rtlCol="0" anchor="t">
            <a:spAutoFit/>
          </a:bodyPr>
          <a:lstStyle/>
          <a:p>
            <a:pPr marL="0" lvl="0" indent="0" algn="l">
              <a:lnSpc>
                <a:spcPts val="2918"/>
              </a:lnSpc>
              <a:spcBef>
                <a:spcPct val="0"/>
              </a:spcBef>
            </a:pPr>
            <a:r>
              <a:rPr lang="en-US" sz="1899" u="none" strike="noStrike" spc="-47">
                <a:solidFill>
                  <a:srgbClr val="000000"/>
                </a:solidFill>
                <a:latin typeface="Montserrat"/>
                <a:ea typeface="Montserrat"/>
                <a:cs typeface="Montserrat"/>
                <a:sym typeface="Montserrat"/>
              </a:rPr>
              <a:t>End-to-end M&amp;A support, valuations, and investor-ready modelling.</a:t>
            </a:r>
          </a:p>
        </p:txBody>
      </p:sp>
      <p:sp>
        <p:nvSpPr>
          <p:cNvPr id="47" name="TextBox 47"/>
          <p:cNvSpPr txBox="1"/>
          <p:nvPr/>
        </p:nvSpPr>
        <p:spPr>
          <a:xfrm>
            <a:off x="11255039" y="6739051"/>
            <a:ext cx="6397777" cy="709499"/>
          </a:xfrm>
          <a:prstGeom prst="rect">
            <a:avLst/>
          </a:prstGeom>
        </p:spPr>
        <p:txBody>
          <a:bodyPr lIns="0" tIns="0" rIns="0" bIns="0" rtlCol="0" anchor="t">
            <a:spAutoFit/>
          </a:bodyPr>
          <a:lstStyle/>
          <a:p>
            <a:pPr marL="0" lvl="0" indent="0" algn="l">
              <a:lnSpc>
                <a:spcPts val="2918"/>
              </a:lnSpc>
              <a:spcBef>
                <a:spcPct val="0"/>
              </a:spcBef>
            </a:pPr>
            <a:r>
              <a:rPr lang="en-US" sz="1899" u="none" strike="noStrike" spc="-47">
                <a:solidFill>
                  <a:srgbClr val="000000"/>
                </a:solidFill>
                <a:latin typeface="Montserrat"/>
                <a:ea typeface="Montserrat"/>
                <a:cs typeface="Montserrat"/>
                <a:sym typeface="Montserrat"/>
              </a:rPr>
              <a:t>High-impact fractional CFO services and strategic process redesign.</a:t>
            </a:r>
          </a:p>
        </p:txBody>
      </p:sp>
      <p:sp>
        <p:nvSpPr>
          <p:cNvPr id="48" name="TextBox 48"/>
          <p:cNvSpPr txBox="1"/>
          <p:nvPr/>
        </p:nvSpPr>
        <p:spPr>
          <a:xfrm>
            <a:off x="11255039" y="8601501"/>
            <a:ext cx="6165041" cy="709499"/>
          </a:xfrm>
          <a:prstGeom prst="rect">
            <a:avLst/>
          </a:prstGeom>
        </p:spPr>
        <p:txBody>
          <a:bodyPr lIns="0" tIns="0" rIns="0" bIns="0" rtlCol="0" anchor="t">
            <a:spAutoFit/>
          </a:bodyPr>
          <a:lstStyle/>
          <a:p>
            <a:pPr marL="0" lvl="0" indent="0" algn="l">
              <a:lnSpc>
                <a:spcPts val="2918"/>
              </a:lnSpc>
              <a:spcBef>
                <a:spcPct val="0"/>
              </a:spcBef>
            </a:pPr>
            <a:r>
              <a:rPr lang="en-US" sz="1899" u="none" strike="noStrike" spc="-47">
                <a:solidFill>
                  <a:srgbClr val="000000"/>
                </a:solidFill>
                <a:latin typeface="Montserrat"/>
                <a:ea typeface="Montserrat"/>
                <a:cs typeface="Montserrat"/>
                <a:sym typeface="Montserrat"/>
              </a:rPr>
              <a:t>Seamless cloud-based accounting and back-office support for global firms.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07065" y="700654"/>
            <a:ext cx="2917613" cy="744413"/>
            <a:chOff x="0" y="0"/>
            <a:chExt cx="2286000" cy="583260"/>
          </a:xfrm>
        </p:grpSpPr>
        <p:sp>
          <p:nvSpPr>
            <p:cNvPr id="3" name="Freeform 3" descr="preencoded.png"/>
            <p:cNvSpPr/>
            <p:nvPr/>
          </p:nvSpPr>
          <p:spPr>
            <a:xfrm>
              <a:off x="0" y="0"/>
              <a:ext cx="2286000" cy="583311"/>
            </a:xfrm>
            <a:custGeom>
              <a:avLst/>
              <a:gdLst/>
              <a:ahLst/>
              <a:cxnLst/>
              <a:rect l="l" t="t" r="r" b="b"/>
              <a:pathLst>
                <a:path w="2286000" h="583311">
                  <a:moveTo>
                    <a:pt x="0" y="0"/>
                  </a:moveTo>
                  <a:lnTo>
                    <a:pt x="2286000" y="0"/>
                  </a:lnTo>
                  <a:lnTo>
                    <a:pt x="2286000" y="583311"/>
                  </a:lnTo>
                  <a:lnTo>
                    <a:pt x="0" y="583311"/>
                  </a:lnTo>
                  <a:lnTo>
                    <a:pt x="0" y="0"/>
                  </a:lnTo>
                  <a:close/>
                </a:path>
              </a:pathLst>
            </a:custGeom>
            <a:blipFill>
              <a:blip r:embed="rId2"/>
              <a:stretch>
                <a:fillRect t="-624" b="-616"/>
              </a:stretch>
            </a:blipFill>
          </p:spPr>
        </p:sp>
      </p:grpSp>
      <p:grpSp>
        <p:nvGrpSpPr>
          <p:cNvPr id="4" name="Group 4"/>
          <p:cNvGrpSpPr/>
          <p:nvPr/>
        </p:nvGrpSpPr>
        <p:grpSpPr>
          <a:xfrm rot="-5400000">
            <a:off x="3648694" y="-4805976"/>
            <a:ext cx="3268183" cy="12653376"/>
            <a:chOff x="0" y="0"/>
            <a:chExt cx="860756" cy="3332576"/>
          </a:xfrm>
        </p:grpSpPr>
        <p:sp>
          <p:nvSpPr>
            <p:cNvPr id="5" name="Freeform 5"/>
            <p:cNvSpPr/>
            <p:nvPr/>
          </p:nvSpPr>
          <p:spPr>
            <a:xfrm>
              <a:off x="0" y="0"/>
              <a:ext cx="860756" cy="3332576"/>
            </a:xfrm>
            <a:custGeom>
              <a:avLst/>
              <a:gdLst/>
              <a:ahLst/>
              <a:cxnLst/>
              <a:rect l="l" t="t" r="r" b="b"/>
              <a:pathLst>
                <a:path w="860756" h="3332576">
                  <a:moveTo>
                    <a:pt x="0" y="0"/>
                  </a:moveTo>
                  <a:lnTo>
                    <a:pt x="860756" y="0"/>
                  </a:lnTo>
                  <a:lnTo>
                    <a:pt x="860756" y="3332576"/>
                  </a:lnTo>
                  <a:lnTo>
                    <a:pt x="0" y="3332576"/>
                  </a:lnTo>
                  <a:close/>
                </a:path>
              </a:pathLst>
            </a:custGeom>
            <a:solidFill>
              <a:srgbClr val="00569E"/>
            </a:solidFill>
            <a:ln w="66675" cap="sq">
              <a:solidFill>
                <a:srgbClr val="F0F0F0"/>
              </a:solidFill>
              <a:prstDash val="solid"/>
              <a:miter/>
            </a:ln>
          </p:spPr>
        </p:sp>
        <p:sp>
          <p:nvSpPr>
            <p:cNvPr id="6" name="TextBox 6"/>
            <p:cNvSpPr txBox="1"/>
            <p:nvPr/>
          </p:nvSpPr>
          <p:spPr>
            <a:xfrm>
              <a:off x="0" y="-38100"/>
              <a:ext cx="860756" cy="3370676"/>
            </a:xfrm>
            <a:prstGeom prst="rect">
              <a:avLst/>
            </a:prstGeom>
          </p:spPr>
          <p:txBody>
            <a:bodyPr lIns="50800" tIns="50800" rIns="50800" bIns="50800" rtlCol="0" anchor="ctr"/>
            <a:lstStyle/>
            <a:p>
              <a:pPr algn="ctr">
                <a:lnSpc>
                  <a:spcPts val="2590"/>
                </a:lnSpc>
              </a:pPr>
              <a:endParaRPr/>
            </a:p>
          </p:txBody>
        </p:sp>
      </p:grpSp>
      <p:sp>
        <p:nvSpPr>
          <p:cNvPr id="7" name="AutoShape 7"/>
          <p:cNvSpPr/>
          <p:nvPr/>
        </p:nvSpPr>
        <p:spPr>
          <a:xfrm>
            <a:off x="914908" y="2121341"/>
            <a:ext cx="1817236" cy="0"/>
          </a:xfrm>
          <a:prstGeom prst="line">
            <a:avLst/>
          </a:prstGeom>
          <a:ln w="38100" cap="flat">
            <a:solidFill>
              <a:srgbClr val="F0F0F0"/>
            </a:solidFill>
            <a:prstDash val="solid"/>
            <a:headEnd type="none" w="sm" len="sm"/>
            <a:tailEnd type="none" w="sm" len="sm"/>
          </a:ln>
        </p:spPr>
      </p:sp>
      <p:sp>
        <p:nvSpPr>
          <p:cNvPr id="8" name="Freeform 8"/>
          <p:cNvSpPr/>
          <p:nvPr/>
        </p:nvSpPr>
        <p:spPr>
          <a:xfrm>
            <a:off x="854637" y="3658308"/>
            <a:ext cx="1434551" cy="1381419"/>
          </a:xfrm>
          <a:custGeom>
            <a:avLst/>
            <a:gdLst/>
            <a:ahLst/>
            <a:cxnLst/>
            <a:rect l="l" t="t" r="r" b="b"/>
            <a:pathLst>
              <a:path w="1434551" h="1381419">
                <a:moveTo>
                  <a:pt x="0" y="0"/>
                </a:moveTo>
                <a:lnTo>
                  <a:pt x="1434551" y="0"/>
                </a:lnTo>
                <a:lnTo>
                  <a:pt x="1434551" y="1381420"/>
                </a:lnTo>
                <a:lnTo>
                  <a:pt x="0" y="1381420"/>
                </a:lnTo>
                <a:lnTo>
                  <a:pt x="0" y="0"/>
                </a:lnTo>
                <a:close/>
              </a:path>
            </a:pathLst>
          </a:custGeom>
          <a:blipFill>
            <a:blip r:embed="rId3"/>
            <a:stretch>
              <a:fillRect/>
            </a:stretch>
          </a:blipFill>
        </p:spPr>
      </p:sp>
      <p:sp>
        <p:nvSpPr>
          <p:cNvPr id="9" name="Freeform 9"/>
          <p:cNvSpPr/>
          <p:nvPr/>
        </p:nvSpPr>
        <p:spPr>
          <a:xfrm>
            <a:off x="4232485" y="3658308"/>
            <a:ext cx="1500104" cy="1335093"/>
          </a:xfrm>
          <a:custGeom>
            <a:avLst/>
            <a:gdLst/>
            <a:ahLst/>
            <a:cxnLst/>
            <a:rect l="l" t="t" r="r" b="b"/>
            <a:pathLst>
              <a:path w="1500104" h="1335093">
                <a:moveTo>
                  <a:pt x="0" y="0"/>
                </a:moveTo>
                <a:lnTo>
                  <a:pt x="1500104" y="0"/>
                </a:lnTo>
                <a:lnTo>
                  <a:pt x="1500104" y="1335093"/>
                </a:lnTo>
                <a:lnTo>
                  <a:pt x="0" y="1335093"/>
                </a:lnTo>
                <a:lnTo>
                  <a:pt x="0" y="0"/>
                </a:lnTo>
                <a:close/>
              </a:path>
            </a:pathLst>
          </a:custGeom>
          <a:blipFill>
            <a:blip r:embed="rId4"/>
            <a:stretch>
              <a:fillRect/>
            </a:stretch>
          </a:blipFill>
        </p:spPr>
      </p:sp>
      <p:sp>
        <p:nvSpPr>
          <p:cNvPr id="10" name="Freeform 10"/>
          <p:cNvSpPr/>
          <p:nvPr/>
        </p:nvSpPr>
        <p:spPr>
          <a:xfrm>
            <a:off x="8002672" y="3713453"/>
            <a:ext cx="1807269" cy="1478674"/>
          </a:xfrm>
          <a:custGeom>
            <a:avLst/>
            <a:gdLst/>
            <a:ahLst/>
            <a:cxnLst/>
            <a:rect l="l" t="t" r="r" b="b"/>
            <a:pathLst>
              <a:path w="1807269" h="1478674">
                <a:moveTo>
                  <a:pt x="0" y="0"/>
                </a:moveTo>
                <a:lnTo>
                  <a:pt x="1807268" y="0"/>
                </a:lnTo>
                <a:lnTo>
                  <a:pt x="1807268" y="1478675"/>
                </a:lnTo>
                <a:lnTo>
                  <a:pt x="0" y="1478675"/>
                </a:lnTo>
                <a:lnTo>
                  <a:pt x="0" y="0"/>
                </a:lnTo>
                <a:close/>
              </a:path>
            </a:pathLst>
          </a:custGeom>
          <a:blipFill>
            <a:blip r:embed="rId5"/>
            <a:stretch>
              <a:fillRect/>
            </a:stretch>
          </a:blipFill>
        </p:spPr>
      </p:sp>
      <p:sp>
        <p:nvSpPr>
          <p:cNvPr id="11" name="Freeform 11"/>
          <p:cNvSpPr/>
          <p:nvPr/>
        </p:nvSpPr>
        <p:spPr>
          <a:xfrm>
            <a:off x="11519849" y="3808407"/>
            <a:ext cx="1815010" cy="1383720"/>
          </a:xfrm>
          <a:custGeom>
            <a:avLst/>
            <a:gdLst/>
            <a:ahLst/>
            <a:cxnLst/>
            <a:rect l="l" t="t" r="r" b="b"/>
            <a:pathLst>
              <a:path w="1815010" h="1383720">
                <a:moveTo>
                  <a:pt x="0" y="0"/>
                </a:moveTo>
                <a:lnTo>
                  <a:pt x="1815010" y="0"/>
                </a:lnTo>
                <a:lnTo>
                  <a:pt x="1815010" y="1383721"/>
                </a:lnTo>
                <a:lnTo>
                  <a:pt x="0" y="1383721"/>
                </a:lnTo>
                <a:lnTo>
                  <a:pt x="0" y="0"/>
                </a:lnTo>
                <a:close/>
              </a:path>
            </a:pathLst>
          </a:custGeom>
          <a:blipFill>
            <a:blip r:embed="rId6"/>
            <a:stretch>
              <a:fillRect/>
            </a:stretch>
          </a:blipFill>
        </p:spPr>
      </p:sp>
      <p:sp>
        <p:nvSpPr>
          <p:cNvPr id="12" name="Freeform 12"/>
          <p:cNvSpPr/>
          <p:nvPr/>
        </p:nvSpPr>
        <p:spPr>
          <a:xfrm>
            <a:off x="15342313" y="3878383"/>
            <a:ext cx="1290209" cy="1195141"/>
          </a:xfrm>
          <a:custGeom>
            <a:avLst/>
            <a:gdLst/>
            <a:ahLst/>
            <a:cxnLst/>
            <a:rect l="l" t="t" r="r" b="b"/>
            <a:pathLst>
              <a:path w="1290209" h="1195141">
                <a:moveTo>
                  <a:pt x="0" y="0"/>
                </a:moveTo>
                <a:lnTo>
                  <a:pt x="1290209" y="0"/>
                </a:lnTo>
                <a:lnTo>
                  <a:pt x="1290209" y="1195141"/>
                </a:lnTo>
                <a:lnTo>
                  <a:pt x="0" y="1195141"/>
                </a:lnTo>
                <a:lnTo>
                  <a:pt x="0" y="0"/>
                </a:lnTo>
                <a:close/>
              </a:path>
            </a:pathLst>
          </a:custGeom>
          <a:blipFill>
            <a:blip r:embed="rId7"/>
            <a:stretch>
              <a:fillRect/>
            </a:stretch>
          </a:blipFill>
        </p:spPr>
      </p:sp>
      <p:sp>
        <p:nvSpPr>
          <p:cNvPr id="13" name="TextBox 13"/>
          <p:cNvSpPr txBox="1"/>
          <p:nvPr/>
        </p:nvSpPr>
        <p:spPr>
          <a:xfrm>
            <a:off x="-547902" y="5344528"/>
            <a:ext cx="4239629" cy="361950"/>
          </a:xfrm>
          <a:prstGeom prst="rect">
            <a:avLst/>
          </a:prstGeom>
        </p:spPr>
        <p:txBody>
          <a:bodyPr lIns="0" tIns="0" rIns="0" bIns="0" rtlCol="0" anchor="t">
            <a:spAutoFit/>
          </a:bodyPr>
          <a:lstStyle/>
          <a:p>
            <a:pPr algn="ctr">
              <a:lnSpc>
                <a:spcPts val="2879"/>
              </a:lnSpc>
            </a:pPr>
            <a:r>
              <a:rPr lang="en-US" sz="2399" b="1">
                <a:solidFill>
                  <a:srgbClr val="084C6E"/>
                </a:solidFill>
                <a:latin typeface="Now Bold"/>
                <a:ea typeface="Now Bold"/>
                <a:cs typeface="Now Bold"/>
                <a:sym typeface="Now Bold"/>
              </a:rPr>
              <a:t>External Audit</a:t>
            </a:r>
          </a:p>
        </p:txBody>
      </p:sp>
      <p:sp>
        <p:nvSpPr>
          <p:cNvPr id="14" name="TextBox 14"/>
          <p:cNvSpPr txBox="1"/>
          <p:nvPr/>
        </p:nvSpPr>
        <p:spPr>
          <a:xfrm>
            <a:off x="3151093" y="5345554"/>
            <a:ext cx="3614738" cy="723900"/>
          </a:xfrm>
          <a:prstGeom prst="rect">
            <a:avLst/>
          </a:prstGeom>
        </p:spPr>
        <p:txBody>
          <a:bodyPr lIns="0" tIns="0" rIns="0" bIns="0" rtlCol="0" anchor="t">
            <a:spAutoFit/>
          </a:bodyPr>
          <a:lstStyle/>
          <a:p>
            <a:pPr algn="ctr">
              <a:lnSpc>
                <a:spcPts val="2879"/>
              </a:lnSpc>
            </a:pPr>
            <a:r>
              <a:rPr lang="en-US" sz="2399" b="1">
                <a:solidFill>
                  <a:srgbClr val="084C6E"/>
                </a:solidFill>
                <a:latin typeface="Now Bold"/>
                <a:ea typeface="Now Bold"/>
                <a:cs typeface="Now Bold"/>
                <a:sym typeface="Now Bold"/>
              </a:rPr>
              <a:t>Internal &amp; Management Audit</a:t>
            </a:r>
          </a:p>
        </p:txBody>
      </p:sp>
      <p:sp>
        <p:nvSpPr>
          <p:cNvPr id="15" name="TextBox 15"/>
          <p:cNvSpPr txBox="1"/>
          <p:nvPr/>
        </p:nvSpPr>
        <p:spPr>
          <a:xfrm>
            <a:off x="10772232" y="5345554"/>
            <a:ext cx="3614738" cy="361950"/>
          </a:xfrm>
          <a:prstGeom prst="rect">
            <a:avLst/>
          </a:prstGeom>
        </p:spPr>
        <p:txBody>
          <a:bodyPr lIns="0" tIns="0" rIns="0" bIns="0" rtlCol="0" anchor="t">
            <a:spAutoFit/>
          </a:bodyPr>
          <a:lstStyle/>
          <a:p>
            <a:pPr algn="ctr">
              <a:lnSpc>
                <a:spcPts val="2879"/>
              </a:lnSpc>
            </a:pPr>
            <a:r>
              <a:rPr lang="en-US" sz="2399" b="1">
                <a:solidFill>
                  <a:srgbClr val="084C6E"/>
                </a:solidFill>
                <a:latin typeface="Now Bold"/>
                <a:ea typeface="Now Bold"/>
                <a:cs typeface="Now Bold"/>
                <a:sym typeface="Now Bold"/>
              </a:rPr>
              <a:t>Compliance Review</a:t>
            </a:r>
          </a:p>
        </p:txBody>
      </p:sp>
      <p:sp>
        <p:nvSpPr>
          <p:cNvPr id="16" name="TextBox 16"/>
          <p:cNvSpPr txBox="1"/>
          <p:nvPr/>
        </p:nvSpPr>
        <p:spPr>
          <a:xfrm>
            <a:off x="7478099" y="5345554"/>
            <a:ext cx="2856415" cy="723900"/>
          </a:xfrm>
          <a:prstGeom prst="rect">
            <a:avLst/>
          </a:prstGeom>
        </p:spPr>
        <p:txBody>
          <a:bodyPr lIns="0" tIns="0" rIns="0" bIns="0" rtlCol="0" anchor="t">
            <a:spAutoFit/>
          </a:bodyPr>
          <a:lstStyle/>
          <a:p>
            <a:pPr algn="ctr">
              <a:lnSpc>
                <a:spcPts val="2879"/>
              </a:lnSpc>
            </a:pPr>
            <a:r>
              <a:rPr lang="en-US" sz="2399" b="1">
                <a:solidFill>
                  <a:srgbClr val="084C6E"/>
                </a:solidFill>
                <a:latin typeface="Now Bold"/>
                <a:ea typeface="Now Bold"/>
                <a:cs typeface="Now Bold"/>
                <a:sym typeface="Now Bold"/>
              </a:rPr>
              <a:t>Systems </a:t>
            </a:r>
          </a:p>
          <a:p>
            <a:pPr algn="ctr">
              <a:lnSpc>
                <a:spcPts val="2879"/>
              </a:lnSpc>
            </a:pPr>
            <a:r>
              <a:rPr lang="en-US" sz="2399" b="1">
                <a:solidFill>
                  <a:srgbClr val="084C6E"/>
                </a:solidFill>
                <a:latin typeface="Now Bold"/>
                <a:ea typeface="Now Bold"/>
                <a:cs typeface="Now Bold"/>
                <a:sym typeface="Now Bold"/>
              </a:rPr>
              <a:t>&amp; Process Audit</a:t>
            </a:r>
          </a:p>
        </p:txBody>
      </p:sp>
      <p:sp>
        <p:nvSpPr>
          <p:cNvPr id="17" name="AutoShape 17"/>
          <p:cNvSpPr/>
          <p:nvPr/>
        </p:nvSpPr>
        <p:spPr>
          <a:xfrm>
            <a:off x="663295" y="5192128"/>
            <a:ext cx="1817236" cy="0"/>
          </a:xfrm>
          <a:prstGeom prst="line">
            <a:avLst/>
          </a:prstGeom>
          <a:ln w="38100" cap="flat">
            <a:solidFill>
              <a:srgbClr val="00569E"/>
            </a:solidFill>
            <a:prstDash val="solid"/>
            <a:headEnd type="none" w="sm" len="sm"/>
            <a:tailEnd type="none" w="sm" len="sm"/>
          </a:ln>
        </p:spPr>
      </p:sp>
      <p:sp>
        <p:nvSpPr>
          <p:cNvPr id="18" name="AutoShape 18"/>
          <p:cNvSpPr/>
          <p:nvPr/>
        </p:nvSpPr>
        <p:spPr>
          <a:xfrm>
            <a:off x="3915354" y="5192128"/>
            <a:ext cx="1817236" cy="0"/>
          </a:xfrm>
          <a:prstGeom prst="line">
            <a:avLst/>
          </a:prstGeom>
          <a:ln w="38100" cap="flat">
            <a:solidFill>
              <a:srgbClr val="00569E"/>
            </a:solidFill>
            <a:prstDash val="solid"/>
            <a:headEnd type="none" w="sm" len="sm"/>
            <a:tailEnd type="none" w="sm" len="sm"/>
          </a:ln>
        </p:spPr>
      </p:sp>
      <p:sp>
        <p:nvSpPr>
          <p:cNvPr id="19" name="AutoShape 19"/>
          <p:cNvSpPr/>
          <p:nvPr/>
        </p:nvSpPr>
        <p:spPr>
          <a:xfrm>
            <a:off x="7992705" y="5211178"/>
            <a:ext cx="1817236" cy="0"/>
          </a:xfrm>
          <a:prstGeom prst="line">
            <a:avLst/>
          </a:prstGeom>
          <a:ln w="38100" cap="flat">
            <a:solidFill>
              <a:srgbClr val="00569E"/>
            </a:solidFill>
            <a:prstDash val="solid"/>
            <a:headEnd type="none" w="sm" len="sm"/>
            <a:tailEnd type="none" w="sm" len="sm"/>
          </a:ln>
        </p:spPr>
      </p:sp>
      <p:sp>
        <p:nvSpPr>
          <p:cNvPr id="20" name="AutoShape 20"/>
          <p:cNvSpPr/>
          <p:nvPr/>
        </p:nvSpPr>
        <p:spPr>
          <a:xfrm>
            <a:off x="11609474" y="5230228"/>
            <a:ext cx="1817236" cy="0"/>
          </a:xfrm>
          <a:prstGeom prst="line">
            <a:avLst/>
          </a:prstGeom>
          <a:ln w="38100" cap="flat">
            <a:solidFill>
              <a:srgbClr val="00569E"/>
            </a:solidFill>
            <a:prstDash val="solid"/>
            <a:headEnd type="none" w="sm" len="sm"/>
            <a:tailEnd type="none" w="sm" len="sm"/>
          </a:ln>
        </p:spPr>
      </p:sp>
      <p:sp>
        <p:nvSpPr>
          <p:cNvPr id="21" name="AutoShape 21"/>
          <p:cNvSpPr/>
          <p:nvPr/>
        </p:nvSpPr>
        <p:spPr>
          <a:xfrm>
            <a:off x="15173035" y="5230228"/>
            <a:ext cx="1817236" cy="0"/>
          </a:xfrm>
          <a:prstGeom prst="line">
            <a:avLst/>
          </a:prstGeom>
          <a:ln w="38100" cap="flat">
            <a:solidFill>
              <a:srgbClr val="00569E"/>
            </a:solidFill>
            <a:prstDash val="solid"/>
            <a:headEnd type="none" w="sm" len="sm"/>
            <a:tailEnd type="none" w="sm" len="sm"/>
          </a:ln>
        </p:spPr>
      </p:sp>
      <p:sp>
        <p:nvSpPr>
          <p:cNvPr id="22" name="AutoShape 22"/>
          <p:cNvSpPr/>
          <p:nvPr/>
        </p:nvSpPr>
        <p:spPr>
          <a:xfrm>
            <a:off x="3037634" y="3878383"/>
            <a:ext cx="0" cy="5315139"/>
          </a:xfrm>
          <a:prstGeom prst="line">
            <a:avLst/>
          </a:prstGeom>
          <a:ln w="38100" cap="flat">
            <a:solidFill>
              <a:srgbClr val="F0F0F0"/>
            </a:solidFill>
            <a:prstDash val="solid"/>
            <a:headEnd type="none" w="sm" len="sm"/>
            <a:tailEnd type="none" w="sm" len="sm"/>
          </a:ln>
        </p:spPr>
      </p:sp>
      <p:sp>
        <p:nvSpPr>
          <p:cNvPr id="23" name="AutoShape 23"/>
          <p:cNvSpPr/>
          <p:nvPr/>
        </p:nvSpPr>
        <p:spPr>
          <a:xfrm flipH="1">
            <a:off x="6967026" y="3878383"/>
            <a:ext cx="0" cy="5363766"/>
          </a:xfrm>
          <a:prstGeom prst="line">
            <a:avLst/>
          </a:prstGeom>
          <a:ln w="38100" cap="flat">
            <a:solidFill>
              <a:srgbClr val="F0F0F0"/>
            </a:solidFill>
            <a:prstDash val="solid"/>
            <a:headEnd type="none" w="sm" len="sm"/>
            <a:tailEnd type="none" w="sm" len="sm"/>
          </a:ln>
        </p:spPr>
      </p:sp>
      <p:sp>
        <p:nvSpPr>
          <p:cNvPr id="24" name="AutoShape 24"/>
          <p:cNvSpPr/>
          <p:nvPr/>
        </p:nvSpPr>
        <p:spPr>
          <a:xfrm flipH="1">
            <a:off x="10572207" y="3878383"/>
            <a:ext cx="0" cy="5379917"/>
          </a:xfrm>
          <a:prstGeom prst="line">
            <a:avLst/>
          </a:prstGeom>
          <a:ln w="38100" cap="flat">
            <a:solidFill>
              <a:srgbClr val="F0F0F0"/>
            </a:solidFill>
            <a:prstDash val="solid"/>
            <a:headEnd type="none" w="sm" len="sm"/>
            <a:tailEnd type="none" w="sm" len="sm"/>
          </a:ln>
        </p:spPr>
      </p:sp>
      <p:sp>
        <p:nvSpPr>
          <p:cNvPr id="25" name="AutoShape 25"/>
          <p:cNvSpPr/>
          <p:nvPr/>
        </p:nvSpPr>
        <p:spPr>
          <a:xfrm flipH="1">
            <a:off x="14494185" y="3878383"/>
            <a:ext cx="110651" cy="5498143"/>
          </a:xfrm>
          <a:prstGeom prst="line">
            <a:avLst/>
          </a:prstGeom>
          <a:ln w="38100" cap="flat">
            <a:solidFill>
              <a:srgbClr val="F0F0F0"/>
            </a:solidFill>
            <a:prstDash val="solid"/>
            <a:headEnd type="none" w="sm" len="sm"/>
            <a:tailEnd type="none" w="sm" len="sm"/>
          </a:ln>
        </p:spPr>
      </p:sp>
      <p:sp>
        <p:nvSpPr>
          <p:cNvPr id="26" name="Freeform 26"/>
          <p:cNvSpPr/>
          <p:nvPr/>
        </p:nvSpPr>
        <p:spPr>
          <a:xfrm>
            <a:off x="0" y="-117899"/>
            <a:ext cx="10990099" cy="3272703"/>
          </a:xfrm>
          <a:custGeom>
            <a:avLst/>
            <a:gdLst/>
            <a:ahLst/>
            <a:cxnLst/>
            <a:rect l="l" t="t" r="r" b="b"/>
            <a:pathLst>
              <a:path w="10990099" h="3272703">
                <a:moveTo>
                  <a:pt x="0" y="0"/>
                </a:moveTo>
                <a:lnTo>
                  <a:pt x="10990099" y="0"/>
                </a:lnTo>
                <a:lnTo>
                  <a:pt x="10990099" y="3272703"/>
                </a:lnTo>
                <a:lnTo>
                  <a:pt x="0" y="3272703"/>
                </a:lnTo>
                <a:lnTo>
                  <a:pt x="0" y="0"/>
                </a:lnTo>
                <a:close/>
              </a:path>
            </a:pathLst>
          </a:custGeom>
          <a:blipFill>
            <a:blip r:embed="rId8">
              <a:alphaModFix amt="40000"/>
            </a:blip>
            <a:stretch>
              <a:fillRect t="-12846" b="-110887"/>
            </a:stretch>
          </a:blipFill>
        </p:spPr>
      </p:sp>
      <p:sp>
        <p:nvSpPr>
          <p:cNvPr id="27" name="Freeform 27"/>
          <p:cNvSpPr/>
          <p:nvPr/>
        </p:nvSpPr>
        <p:spPr>
          <a:xfrm rot="639282">
            <a:off x="8636966" y="-529668"/>
            <a:ext cx="4784651" cy="4114800"/>
          </a:xfrm>
          <a:custGeom>
            <a:avLst/>
            <a:gdLst/>
            <a:ahLst/>
            <a:cxnLst/>
            <a:rect l="l" t="t" r="r" b="b"/>
            <a:pathLst>
              <a:path w="4784651" h="4114800">
                <a:moveTo>
                  <a:pt x="0" y="0"/>
                </a:moveTo>
                <a:lnTo>
                  <a:pt x="4784651" y="0"/>
                </a:lnTo>
                <a:lnTo>
                  <a:pt x="4784651"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8" name="TextBox 28"/>
          <p:cNvSpPr txBox="1"/>
          <p:nvPr/>
        </p:nvSpPr>
        <p:spPr>
          <a:xfrm>
            <a:off x="837390" y="1095816"/>
            <a:ext cx="8972550" cy="806450"/>
          </a:xfrm>
          <a:prstGeom prst="rect">
            <a:avLst/>
          </a:prstGeom>
        </p:spPr>
        <p:txBody>
          <a:bodyPr lIns="0" tIns="0" rIns="0" bIns="0" rtlCol="0" anchor="t">
            <a:spAutoFit/>
          </a:bodyPr>
          <a:lstStyle/>
          <a:p>
            <a:pPr algn="l">
              <a:lnSpc>
                <a:spcPts val="6239"/>
              </a:lnSpc>
            </a:pPr>
            <a:r>
              <a:rPr lang="en-US" sz="5199" b="1">
                <a:solidFill>
                  <a:srgbClr val="F5F5F5"/>
                </a:solidFill>
                <a:latin typeface="Now Bold"/>
                <a:ea typeface="Now Bold"/>
                <a:cs typeface="Now Bold"/>
                <a:sym typeface="Now Bold"/>
              </a:rPr>
              <a:t>AUDIT &amp; ASSURANCE</a:t>
            </a:r>
          </a:p>
        </p:txBody>
      </p:sp>
      <p:sp>
        <p:nvSpPr>
          <p:cNvPr id="29" name="TextBox 29"/>
          <p:cNvSpPr txBox="1"/>
          <p:nvPr/>
        </p:nvSpPr>
        <p:spPr>
          <a:xfrm>
            <a:off x="914908" y="2296233"/>
            <a:ext cx="6635155" cy="285750"/>
          </a:xfrm>
          <a:prstGeom prst="rect">
            <a:avLst/>
          </a:prstGeom>
        </p:spPr>
        <p:txBody>
          <a:bodyPr lIns="0" tIns="0" rIns="0" bIns="0" rtlCol="0" anchor="t">
            <a:spAutoFit/>
          </a:bodyPr>
          <a:lstStyle/>
          <a:p>
            <a:pPr algn="l">
              <a:lnSpc>
                <a:spcPts val="2279"/>
              </a:lnSpc>
            </a:pPr>
            <a:r>
              <a:rPr lang="en-US" sz="1899" spc="-47">
                <a:solidFill>
                  <a:srgbClr val="F5F5F5"/>
                </a:solidFill>
                <a:latin typeface="Montserrat"/>
                <a:ea typeface="Montserrat"/>
                <a:cs typeface="Montserrat"/>
                <a:sym typeface="Montserrat"/>
              </a:rPr>
              <a:t>Ensuring Financial Integrity and Institutional Compliance.</a:t>
            </a:r>
          </a:p>
        </p:txBody>
      </p:sp>
      <p:sp>
        <p:nvSpPr>
          <p:cNvPr id="30" name="TextBox 30"/>
          <p:cNvSpPr txBox="1"/>
          <p:nvPr/>
        </p:nvSpPr>
        <p:spPr>
          <a:xfrm>
            <a:off x="421347" y="6210424"/>
            <a:ext cx="2301132" cy="2872740"/>
          </a:xfrm>
          <a:prstGeom prst="rect">
            <a:avLst/>
          </a:prstGeom>
        </p:spPr>
        <p:txBody>
          <a:bodyPr lIns="0" tIns="0" rIns="0" bIns="0" rtlCol="0" anchor="t">
            <a:spAutoFit/>
          </a:bodyPr>
          <a:lstStyle/>
          <a:p>
            <a:pPr algn="ctr">
              <a:lnSpc>
                <a:spcPts val="2879"/>
              </a:lnSpc>
            </a:pPr>
            <a:r>
              <a:rPr lang="en-US" sz="1999" spc="-49">
                <a:solidFill>
                  <a:srgbClr val="000000"/>
                </a:solidFill>
                <a:latin typeface="Montserrat"/>
                <a:ea typeface="Montserrat"/>
                <a:cs typeface="Montserrat"/>
                <a:sym typeface="Montserrat"/>
              </a:rPr>
              <a:t>Independent audit of financial statements to ensure accuracy, regulatory compliance, and reliable reporting for stakeholders.</a:t>
            </a:r>
          </a:p>
        </p:txBody>
      </p:sp>
      <p:sp>
        <p:nvSpPr>
          <p:cNvPr id="31" name="TextBox 31"/>
          <p:cNvSpPr txBox="1"/>
          <p:nvPr/>
        </p:nvSpPr>
        <p:spPr>
          <a:xfrm>
            <a:off x="3628184" y="6250429"/>
            <a:ext cx="2660554" cy="2510790"/>
          </a:xfrm>
          <a:prstGeom prst="rect">
            <a:avLst/>
          </a:prstGeom>
        </p:spPr>
        <p:txBody>
          <a:bodyPr lIns="0" tIns="0" rIns="0" bIns="0" rtlCol="0" anchor="t">
            <a:spAutoFit/>
          </a:bodyPr>
          <a:lstStyle/>
          <a:p>
            <a:pPr algn="ctr">
              <a:lnSpc>
                <a:spcPts val="2879"/>
              </a:lnSpc>
            </a:pPr>
            <a:r>
              <a:rPr lang="en-US" sz="1999" spc="-49">
                <a:solidFill>
                  <a:srgbClr val="000000"/>
                </a:solidFill>
                <a:latin typeface="Montserrat"/>
                <a:ea typeface="Montserrat"/>
                <a:cs typeface="Montserrat"/>
                <a:sym typeface="Montserrat"/>
              </a:rPr>
              <a:t>Review of internal controls and operational processes to identify gaps, improve efficiency, and strengthen governance.</a:t>
            </a:r>
          </a:p>
        </p:txBody>
      </p:sp>
      <p:sp>
        <p:nvSpPr>
          <p:cNvPr id="32" name="TextBox 32"/>
          <p:cNvSpPr txBox="1"/>
          <p:nvPr/>
        </p:nvSpPr>
        <p:spPr>
          <a:xfrm>
            <a:off x="11106927" y="6210424"/>
            <a:ext cx="2933809" cy="2510790"/>
          </a:xfrm>
          <a:prstGeom prst="rect">
            <a:avLst/>
          </a:prstGeom>
        </p:spPr>
        <p:txBody>
          <a:bodyPr lIns="0" tIns="0" rIns="0" bIns="0" rtlCol="0" anchor="t">
            <a:spAutoFit/>
          </a:bodyPr>
          <a:lstStyle/>
          <a:p>
            <a:pPr algn="ctr">
              <a:lnSpc>
                <a:spcPts val="2879"/>
              </a:lnSpc>
            </a:pPr>
            <a:r>
              <a:rPr lang="en-US" sz="1999" spc="-49">
                <a:solidFill>
                  <a:srgbClr val="000000"/>
                </a:solidFill>
                <a:latin typeface="Montserrat"/>
                <a:ea typeface="Montserrat"/>
                <a:cs typeface="Montserrat"/>
                <a:sym typeface="Montserrat"/>
              </a:rPr>
              <a:t>Comprehensive review of statutory and regulatory requirements to ensure timely compliance and reduce exposure to penalties.</a:t>
            </a:r>
          </a:p>
        </p:txBody>
      </p:sp>
      <p:sp>
        <p:nvSpPr>
          <p:cNvPr id="33" name="TextBox 33"/>
          <p:cNvSpPr txBox="1"/>
          <p:nvPr/>
        </p:nvSpPr>
        <p:spPr>
          <a:xfrm>
            <a:off x="14209941" y="5345554"/>
            <a:ext cx="3614738" cy="723900"/>
          </a:xfrm>
          <a:prstGeom prst="rect">
            <a:avLst/>
          </a:prstGeom>
        </p:spPr>
        <p:txBody>
          <a:bodyPr lIns="0" tIns="0" rIns="0" bIns="0" rtlCol="0" anchor="t">
            <a:spAutoFit/>
          </a:bodyPr>
          <a:lstStyle/>
          <a:p>
            <a:pPr algn="ctr">
              <a:lnSpc>
                <a:spcPts val="2879"/>
              </a:lnSpc>
            </a:pPr>
            <a:r>
              <a:rPr lang="en-US" sz="2399" b="1">
                <a:solidFill>
                  <a:srgbClr val="084C6E"/>
                </a:solidFill>
                <a:latin typeface="Now Bold"/>
                <a:ea typeface="Now Bold"/>
                <a:cs typeface="Now Bold"/>
                <a:sym typeface="Now Bold"/>
              </a:rPr>
              <a:t>Specialised </a:t>
            </a:r>
          </a:p>
          <a:p>
            <a:pPr algn="ctr">
              <a:lnSpc>
                <a:spcPts val="2879"/>
              </a:lnSpc>
            </a:pPr>
            <a:r>
              <a:rPr lang="en-US" sz="2399" b="1">
                <a:solidFill>
                  <a:srgbClr val="084C6E"/>
                </a:solidFill>
                <a:latin typeface="Now Bold"/>
                <a:ea typeface="Now Bold"/>
                <a:cs typeface="Now Bold"/>
                <a:sym typeface="Now Bold"/>
              </a:rPr>
              <a:t>Assurance</a:t>
            </a:r>
          </a:p>
        </p:txBody>
      </p:sp>
      <p:sp>
        <p:nvSpPr>
          <p:cNvPr id="34" name="TextBox 34"/>
          <p:cNvSpPr txBox="1"/>
          <p:nvPr/>
        </p:nvSpPr>
        <p:spPr>
          <a:xfrm>
            <a:off x="14907065" y="6164704"/>
            <a:ext cx="2349174" cy="3234690"/>
          </a:xfrm>
          <a:prstGeom prst="rect">
            <a:avLst/>
          </a:prstGeom>
        </p:spPr>
        <p:txBody>
          <a:bodyPr lIns="0" tIns="0" rIns="0" bIns="0" rtlCol="0" anchor="t">
            <a:spAutoFit/>
          </a:bodyPr>
          <a:lstStyle/>
          <a:p>
            <a:pPr algn="ctr">
              <a:lnSpc>
                <a:spcPts val="2879"/>
              </a:lnSpc>
            </a:pPr>
            <a:r>
              <a:rPr lang="en-US" sz="1999" spc="-49">
                <a:solidFill>
                  <a:srgbClr val="000000"/>
                </a:solidFill>
                <a:latin typeface="Montserrat"/>
                <a:ea typeface="Montserrat"/>
                <a:cs typeface="Montserrat"/>
                <a:sym typeface="Montserrat"/>
              </a:rPr>
              <a:t>Focused audits including forensic reviews, transaction audits, and IFRS compliance assessments for complex or high-risk areas.</a:t>
            </a:r>
          </a:p>
        </p:txBody>
      </p:sp>
      <p:sp>
        <p:nvSpPr>
          <p:cNvPr id="35" name="TextBox 35"/>
          <p:cNvSpPr txBox="1"/>
          <p:nvPr/>
        </p:nvSpPr>
        <p:spPr>
          <a:xfrm>
            <a:off x="7645313" y="6250429"/>
            <a:ext cx="2521987" cy="2148840"/>
          </a:xfrm>
          <a:prstGeom prst="rect">
            <a:avLst/>
          </a:prstGeom>
        </p:spPr>
        <p:txBody>
          <a:bodyPr lIns="0" tIns="0" rIns="0" bIns="0" rtlCol="0" anchor="t">
            <a:spAutoFit/>
          </a:bodyPr>
          <a:lstStyle/>
          <a:p>
            <a:pPr algn="ctr">
              <a:lnSpc>
                <a:spcPts val="2879"/>
              </a:lnSpc>
            </a:pPr>
            <a:r>
              <a:rPr lang="en-US" sz="1999" spc="-49">
                <a:solidFill>
                  <a:srgbClr val="000000"/>
                </a:solidFill>
                <a:latin typeface="Montserrat"/>
                <a:ea typeface="Montserrat"/>
                <a:cs typeface="Montserrat"/>
                <a:sym typeface="Montserrat"/>
              </a:rPr>
              <a:t>Review of IT systems, ERP implementations, and business process controls.</a:t>
            </a:r>
          </a:p>
          <a:p>
            <a:pPr algn="ctr">
              <a:lnSpc>
                <a:spcPts val="2879"/>
              </a:lnSpc>
            </a:pPr>
            <a:endParaRPr lang="en-US" sz="1999" spc="-49">
              <a:solidFill>
                <a:srgbClr val="000000"/>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3469032" y="-99738"/>
            <a:ext cx="18288000" cy="10287000"/>
            <a:chOff x="0" y="0"/>
            <a:chExt cx="24384000" cy="13716000"/>
          </a:xfrm>
        </p:grpSpPr>
        <p:sp>
          <p:nvSpPr>
            <p:cNvPr id="3" name="Freeform 3" descr="preencoded.png"/>
            <p:cNvSpPr/>
            <p:nvPr/>
          </p:nvSpPr>
          <p:spPr>
            <a:xfrm rot="-10800000">
              <a:off x="0" y="0"/>
              <a:ext cx="24384000" cy="13716000"/>
            </a:xfrm>
            <a:custGeom>
              <a:avLst/>
              <a:gdLst/>
              <a:ahLst/>
              <a:cxnLst/>
              <a:rect l="l" t="t" r="r" b="b"/>
              <a:pathLst>
                <a:path w="24384000" h="13716000">
                  <a:moveTo>
                    <a:pt x="24384000" y="13716000"/>
                  </a:moveTo>
                  <a:lnTo>
                    <a:pt x="0" y="13716000"/>
                  </a:lnTo>
                  <a:lnTo>
                    <a:pt x="0" y="0"/>
                  </a:lnTo>
                  <a:lnTo>
                    <a:pt x="24384000" y="0"/>
                  </a:lnTo>
                  <a:lnTo>
                    <a:pt x="24384000" y="13716000"/>
                  </a:lnTo>
                  <a:close/>
                </a:path>
              </a:pathLst>
            </a:custGeom>
            <a:blipFill>
              <a:blip r:embed="rId2"/>
              <a:stretch>
                <a:fillRect l="-51983" t="-51983" r="-51983" b="-51983"/>
              </a:stretch>
            </a:blipFill>
          </p:spPr>
        </p:sp>
      </p:grpSp>
      <p:grpSp>
        <p:nvGrpSpPr>
          <p:cNvPr id="4" name="Group 4"/>
          <p:cNvGrpSpPr/>
          <p:nvPr/>
        </p:nvGrpSpPr>
        <p:grpSpPr>
          <a:xfrm>
            <a:off x="-1190918" y="297132"/>
            <a:ext cx="2219618" cy="10287000"/>
            <a:chOff x="0" y="0"/>
            <a:chExt cx="2959490" cy="13716000"/>
          </a:xfrm>
        </p:grpSpPr>
        <p:sp>
          <p:nvSpPr>
            <p:cNvPr id="5" name="Freeform 5"/>
            <p:cNvSpPr/>
            <p:nvPr/>
          </p:nvSpPr>
          <p:spPr>
            <a:xfrm>
              <a:off x="0" y="0"/>
              <a:ext cx="2959490" cy="13716000"/>
            </a:xfrm>
            <a:custGeom>
              <a:avLst/>
              <a:gdLst/>
              <a:ahLst/>
              <a:cxnLst/>
              <a:rect l="l" t="t" r="r" b="b"/>
              <a:pathLst>
                <a:path w="2959490" h="13716000">
                  <a:moveTo>
                    <a:pt x="0" y="0"/>
                  </a:moveTo>
                  <a:lnTo>
                    <a:pt x="2959490" y="0"/>
                  </a:lnTo>
                  <a:lnTo>
                    <a:pt x="2959490" y="13716000"/>
                  </a:lnTo>
                  <a:lnTo>
                    <a:pt x="0" y="13716000"/>
                  </a:lnTo>
                  <a:close/>
                </a:path>
              </a:pathLst>
            </a:custGeom>
            <a:solidFill>
              <a:srgbClr val="F0F0F0"/>
            </a:solidFill>
          </p:spPr>
        </p:sp>
      </p:grpSp>
      <p:grpSp>
        <p:nvGrpSpPr>
          <p:cNvPr id="6" name="Group 6"/>
          <p:cNvGrpSpPr/>
          <p:nvPr/>
        </p:nvGrpSpPr>
        <p:grpSpPr>
          <a:xfrm>
            <a:off x="14541853" y="8882184"/>
            <a:ext cx="2948262" cy="752233"/>
            <a:chOff x="0" y="0"/>
            <a:chExt cx="2286000" cy="583260"/>
          </a:xfrm>
        </p:grpSpPr>
        <p:sp>
          <p:nvSpPr>
            <p:cNvPr id="7" name="Freeform 7" descr="preencoded.png"/>
            <p:cNvSpPr/>
            <p:nvPr/>
          </p:nvSpPr>
          <p:spPr>
            <a:xfrm>
              <a:off x="0" y="0"/>
              <a:ext cx="2286000" cy="583311"/>
            </a:xfrm>
            <a:custGeom>
              <a:avLst/>
              <a:gdLst/>
              <a:ahLst/>
              <a:cxnLst/>
              <a:rect l="l" t="t" r="r" b="b"/>
              <a:pathLst>
                <a:path w="2286000" h="583311">
                  <a:moveTo>
                    <a:pt x="0" y="0"/>
                  </a:moveTo>
                  <a:lnTo>
                    <a:pt x="2286000" y="0"/>
                  </a:lnTo>
                  <a:lnTo>
                    <a:pt x="2286000" y="583311"/>
                  </a:lnTo>
                  <a:lnTo>
                    <a:pt x="0" y="583311"/>
                  </a:lnTo>
                  <a:lnTo>
                    <a:pt x="0" y="0"/>
                  </a:lnTo>
                  <a:close/>
                </a:path>
              </a:pathLst>
            </a:custGeom>
            <a:blipFill>
              <a:blip r:embed="rId3"/>
              <a:stretch>
                <a:fillRect t="-624" b="-616"/>
              </a:stretch>
            </a:blipFill>
          </p:spPr>
        </p:sp>
      </p:grpSp>
      <p:grpSp>
        <p:nvGrpSpPr>
          <p:cNvPr id="8" name="Group 8"/>
          <p:cNvGrpSpPr/>
          <p:nvPr/>
        </p:nvGrpSpPr>
        <p:grpSpPr>
          <a:xfrm>
            <a:off x="2947538" y="2361528"/>
            <a:ext cx="628650" cy="628650"/>
            <a:chOff x="0" y="0"/>
            <a:chExt cx="838200" cy="838200"/>
          </a:xfrm>
        </p:grpSpPr>
        <p:sp>
          <p:nvSpPr>
            <p:cNvPr id="9" name="Freeform 9"/>
            <p:cNvSpPr/>
            <p:nvPr/>
          </p:nvSpPr>
          <p:spPr>
            <a:xfrm>
              <a:off x="0" y="0"/>
              <a:ext cx="838200" cy="838200"/>
            </a:xfrm>
            <a:custGeom>
              <a:avLst/>
              <a:gdLst/>
              <a:ahLst/>
              <a:cxnLst/>
              <a:rect l="l" t="t" r="r" b="b"/>
              <a:pathLst>
                <a:path w="838200" h="838200">
                  <a:moveTo>
                    <a:pt x="0" y="0"/>
                  </a:moveTo>
                  <a:lnTo>
                    <a:pt x="838200" y="0"/>
                  </a:lnTo>
                  <a:lnTo>
                    <a:pt x="838200" y="838200"/>
                  </a:lnTo>
                  <a:lnTo>
                    <a:pt x="0" y="838200"/>
                  </a:lnTo>
                  <a:close/>
                </a:path>
              </a:pathLst>
            </a:custGeom>
            <a:solidFill>
              <a:srgbClr val="2C3240">
                <a:alpha val="0"/>
              </a:srgbClr>
            </a:solidFill>
          </p:spPr>
        </p:sp>
      </p:grpSp>
      <p:grpSp>
        <p:nvGrpSpPr>
          <p:cNvPr id="10" name="Group 10"/>
          <p:cNvGrpSpPr/>
          <p:nvPr/>
        </p:nvGrpSpPr>
        <p:grpSpPr>
          <a:xfrm>
            <a:off x="3190426" y="2571078"/>
            <a:ext cx="214312" cy="285750"/>
            <a:chOff x="0" y="0"/>
            <a:chExt cx="285750" cy="381000"/>
          </a:xfrm>
        </p:grpSpPr>
        <p:sp>
          <p:nvSpPr>
            <p:cNvPr id="11" name="Freeform 11" descr="preencoded.png"/>
            <p:cNvSpPr/>
            <p:nvPr/>
          </p:nvSpPr>
          <p:spPr>
            <a:xfrm>
              <a:off x="0" y="0"/>
              <a:ext cx="285750" cy="381000"/>
            </a:xfrm>
            <a:custGeom>
              <a:avLst/>
              <a:gdLst/>
              <a:ahLst/>
              <a:cxnLst/>
              <a:rect l="l" t="t" r="r" b="b"/>
              <a:pathLst>
                <a:path w="285750" h="381000">
                  <a:moveTo>
                    <a:pt x="0" y="0"/>
                  </a:moveTo>
                  <a:lnTo>
                    <a:pt x="285750" y="0"/>
                  </a:lnTo>
                  <a:lnTo>
                    <a:pt x="285750" y="381000"/>
                  </a:lnTo>
                  <a:lnTo>
                    <a:pt x="0" y="381000"/>
                  </a:lnTo>
                  <a:lnTo>
                    <a:pt x="0" y="0"/>
                  </a:lnTo>
                  <a:close/>
                </a:path>
              </a:pathLst>
            </a:custGeom>
            <a:solidFill>
              <a:srgbClr val="00569E"/>
            </a:solidFill>
          </p:spPr>
        </p:sp>
      </p:grpSp>
      <p:grpSp>
        <p:nvGrpSpPr>
          <p:cNvPr id="12" name="Group 12"/>
          <p:cNvGrpSpPr/>
          <p:nvPr/>
        </p:nvGrpSpPr>
        <p:grpSpPr>
          <a:xfrm>
            <a:off x="2983257" y="4229692"/>
            <a:ext cx="628650" cy="628650"/>
            <a:chOff x="0" y="0"/>
            <a:chExt cx="838200" cy="838200"/>
          </a:xfrm>
        </p:grpSpPr>
        <p:sp>
          <p:nvSpPr>
            <p:cNvPr id="13" name="Freeform 13"/>
            <p:cNvSpPr/>
            <p:nvPr/>
          </p:nvSpPr>
          <p:spPr>
            <a:xfrm>
              <a:off x="0" y="0"/>
              <a:ext cx="838200" cy="838200"/>
            </a:xfrm>
            <a:custGeom>
              <a:avLst/>
              <a:gdLst/>
              <a:ahLst/>
              <a:cxnLst/>
              <a:rect l="l" t="t" r="r" b="b"/>
              <a:pathLst>
                <a:path w="838200" h="838200">
                  <a:moveTo>
                    <a:pt x="0" y="0"/>
                  </a:moveTo>
                  <a:lnTo>
                    <a:pt x="838200" y="0"/>
                  </a:lnTo>
                  <a:lnTo>
                    <a:pt x="838200" y="838200"/>
                  </a:lnTo>
                  <a:lnTo>
                    <a:pt x="0" y="838200"/>
                  </a:lnTo>
                  <a:close/>
                </a:path>
              </a:pathLst>
            </a:custGeom>
            <a:solidFill>
              <a:srgbClr val="2C3240">
                <a:alpha val="0"/>
              </a:srgbClr>
            </a:solidFill>
          </p:spPr>
        </p:sp>
      </p:grpSp>
      <p:grpSp>
        <p:nvGrpSpPr>
          <p:cNvPr id="14" name="Group 14"/>
          <p:cNvGrpSpPr/>
          <p:nvPr/>
        </p:nvGrpSpPr>
        <p:grpSpPr>
          <a:xfrm>
            <a:off x="3154707" y="4430982"/>
            <a:ext cx="214312" cy="285750"/>
            <a:chOff x="0" y="0"/>
            <a:chExt cx="285750" cy="381000"/>
          </a:xfrm>
        </p:grpSpPr>
        <p:sp>
          <p:nvSpPr>
            <p:cNvPr id="15" name="Freeform 15" descr="preencoded.png"/>
            <p:cNvSpPr/>
            <p:nvPr/>
          </p:nvSpPr>
          <p:spPr>
            <a:xfrm>
              <a:off x="0" y="0"/>
              <a:ext cx="285750" cy="381000"/>
            </a:xfrm>
            <a:custGeom>
              <a:avLst/>
              <a:gdLst/>
              <a:ahLst/>
              <a:cxnLst/>
              <a:rect l="l" t="t" r="r" b="b"/>
              <a:pathLst>
                <a:path w="285750" h="381000">
                  <a:moveTo>
                    <a:pt x="0" y="0"/>
                  </a:moveTo>
                  <a:lnTo>
                    <a:pt x="285750" y="0"/>
                  </a:lnTo>
                  <a:lnTo>
                    <a:pt x="285750" y="381000"/>
                  </a:lnTo>
                  <a:lnTo>
                    <a:pt x="0" y="381000"/>
                  </a:lnTo>
                  <a:lnTo>
                    <a:pt x="0" y="0"/>
                  </a:lnTo>
                  <a:close/>
                </a:path>
              </a:pathLst>
            </a:custGeom>
            <a:solidFill>
              <a:srgbClr val="00569E"/>
            </a:solidFill>
          </p:spPr>
        </p:sp>
      </p:grpSp>
      <p:grpSp>
        <p:nvGrpSpPr>
          <p:cNvPr id="16" name="Group 16"/>
          <p:cNvGrpSpPr/>
          <p:nvPr/>
        </p:nvGrpSpPr>
        <p:grpSpPr>
          <a:xfrm>
            <a:off x="2947538" y="6021657"/>
            <a:ext cx="628650" cy="628650"/>
            <a:chOff x="0" y="0"/>
            <a:chExt cx="838200" cy="838200"/>
          </a:xfrm>
        </p:grpSpPr>
        <p:sp>
          <p:nvSpPr>
            <p:cNvPr id="17" name="Freeform 17"/>
            <p:cNvSpPr/>
            <p:nvPr/>
          </p:nvSpPr>
          <p:spPr>
            <a:xfrm>
              <a:off x="0" y="0"/>
              <a:ext cx="838200" cy="838200"/>
            </a:xfrm>
            <a:custGeom>
              <a:avLst/>
              <a:gdLst/>
              <a:ahLst/>
              <a:cxnLst/>
              <a:rect l="l" t="t" r="r" b="b"/>
              <a:pathLst>
                <a:path w="838200" h="838200">
                  <a:moveTo>
                    <a:pt x="0" y="0"/>
                  </a:moveTo>
                  <a:lnTo>
                    <a:pt x="838200" y="0"/>
                  </a:lnTo>
                  <a:lnTo>
                    <a:pt x="838200" y="838200"/>
                  </a:lnTo>
                  <a:lnTo>
                    <a:pt x="0" y="838200"/>
                  </a:lnTo>
                  <a:close/>
                </a:path>
              </a:pathLst>
            </a:custGeom>
            <a:solidFill>
              <a:srgbClr val="2C3240">
                <a:alpha val="0"/>
              </a:srgbClr>
            </a:solidFill>
          </p:spPr>
        </p:sp>
      </p:grpSp>
      <p:grpSp>
        <p:nvGrpSpPr>
          <p:cNvPr id="18" name="Group 18"/>
          <p:cNvGrpSpPr/>
          <p:nvPr/>
        </p:nvGrpSpPr>
        <p:grpSpPr>
          <a:xfrm>
            <a:off x="3083269" y="6144850"/>
            <a:ext cx="285750" cy="285750"/>
            <a:chOff x="0" y="0"/>
            <a:chExt cx="381000" cy="381000"/>
          </a:xfrm>
        </p:grpSpPr>
        <p:sp>
          <p:nvSpPr>
            <p:cNvPr id="19" name="Freeform 19" descr="preencoded.png"/>
            <p:cNvSpPr/>
            <p:nvPr/>
          </p:nvSpPr>
          <p:spPr>
            <a:xfrm>
              <a:off x="0" y="0"/>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00569E"/>
            </a:solidFill>
          </p:spPr>
        </p:sp>
      </p:grpSp>
      <p:grpSp>
        <p:nvGrpSpPr>
          <p:cNvPr id="20" name="Group 20"/>
          <p:cNvGrpSpPr/>
          <p:nvPr/>
        </p:nvGrpSpPr>
        <p:grpSpPr>
          <a:xfrm>
            <a:off x="2840382" y="7621857"/>
            <a:ext cx="628650" cy="628650"/>
            <a:chOff x="0" y="0"/>
            <a:chExt cx="838200" cy="838200"/>
          </a:xfrm>
        </p:grpSpPr>
        <p:sp>
          <p:nvSpPr>
            <p:cNvPr id="21" name="Freeform 21"/>
            <p:cNvSpPr/>
            <p:nvPr/>
          </p:nvSpPr>
          <p:spPr>
            <a:xfrm>
              <a:off x="0" y="0"/>
              <a:ext cx="838200" cy="838200"/>
            </a:xfrm>
            <a:custGeom>
              <a:avLst/>
              <a:gdLst/>
              <a:ahLst/>
              <a:cxnLst/>
              <a:rect l="l" t="t" r="r" b="b"/>
              <a:pathLst>
                <a:path w="838200" h="838200">
                  <a:moveTo>
                    <a:pt x="0" y="0"/>
                  </a:moveTo>
                  <a:lnTo>
                    <a:pt x="838200" y="0"/>
                  </a:lnTo>
                  <a:lnTo>
                    <a:pt x="838200" y="838200"/>
                  </a:lnTo>
                  <a:lnTo>
                    <a:pt x="0" y="838200"/>
                  </a:lnTo>
                  <a:close/>
                </a:path>
              </a:pathLst>
            </a:custGeom>
            <a:solidFill>
              <a:srgbClr val="2C3240">
                <a:alpha val="0"/>
              </a:srgbClr>
            </a:solidFill>
          </p:spPr>
        </p:sp>
      </p:grpSp>
      <p:grpSp>
        <p:nvGrpSpPr>
          <p:cNvPr id="22" name="Group 22"/>
          <p:cNvGrpSpPr/>
          <p:nvPr/>
        </p:nvGrpSpPr>
        <p:grpSpPr>
          <a:xfrm>
            <a:off x="3011832" y="7793307"/>
            <a:ext cx="285750" cy="285750"/>
            <a:chOff x="0" y="0"/>
            <a:chExt cx="381000" cy="381000"/>
          </a:xfrm>
        </p:grpSpPr>
        <p:sp>
          <p:nvSpPr>
            <p:cNvPr id="23" name="Freeform 23" descr="preencoded.png"/>
            <p:cNvSpPr/>
            <p:nvPr/>
          </p:nvSpPr>
          <p:spPr>
            <a:xfrm>
              <a:off x="0" y="0"/>
              <a:ext cx="381000" cy="381000"/>
            </a:xfrm>
            <a:custGeom>
              <a:avLst/>
              <a:gdLst/>
              <a:ahLst/>
              <a:cxnLst/>
              <a:rect l="l" t="t" r="r" b="b"/>
              <a:pathLst>
                <a:path w="381000" h="381000">
                  <a:moveTo>
                    <a:pt x="0" y="0"/>
                  </a:moveTo>
                  <a:lnTo>
                    <a:pt x="381000" y="0"/>
                  </a:lnTo>
                  <a:lnTo>
                    <a:pt x="381000" y="381000"/>
                  </a:lnTo>
                  <a:lnTo>
                    <a:pt x="0" y="381000"/>
                  </a:lnTo>
                  <a:lnTo>
                    <a:pt x="0" y="0"/>
                  </a:lnTo>
                  <a:close/>
                </a:path>
              </a:pathLst>
            </a:custGeom>
            <a:solidFill>
              <a:srgbClr val="00569E"/>
            </a:solidFill>
          </p:spPr>
        </p:sp>
      </p:grpSp>
      <p:grpSp>
        <p:nvGrpSpPr>
          <p:cNvPr id="24" name="Group 24"/>
          <p:cNvGrpSpPr/>
          <p:nvPr/>
        </p:nvGrpSpPr>
        <p:grpSpPr>
          <a:xfrm>
            <a:off x="0" y="-45982"/>
            <a:ext cx="1781965" cy="10332982"/>
            <a:chOff x="0" y="0"/>
            <a:chExt cx="469324" cy="2721444"/>
          </a:xfrm>
        </p:grpSpPr>
        <p:sp>
          <p:nvSpPr>
            <p:cNvPr id="25" name="Freeform 25"/>
            <p:cNvSpPr/>
            <p:nvPr/>
          </p:nvSpPr>
          <p:spPr>
            <a:xfrm>
              <a:off x="0" y="0"/>
              <a:ext cx="469324" cy="2721444"/>
            </a:xfrm>
            <a:custGeom>
              <a:avLst/>
              <a:gdLst/>
              <a:ahLst/>
              <a:cxnLst/>
              <a:rect l="l" t="t" r="r" b="b"/>
              <a:pathLst>
                <a:path w="469324" h="2721444">
                  <a:moveTo>
                    <a:pt x="0" y="0"/>
                  </a:moveTo>
                  <a:lnTo>
                    <a:pt x="469324" y="0"/>
                  </a:lnTo>
                  <a:lnTo>
                    <a:pt x="469324" y="2721444"/>
                  </a:lnTo>
                  <a:lnTo>
                    <a:pt x="0" y="2721444"/>
                  </a:lnTo>
                  <a:close/>
                </a:path>
              </a:pathLst>
            </a:custGeom>
            <a:solidFill>
              <a:srgbClr val="00569E"/>
            </a:solidFill>
            <a:ln w="66675" cap="sq">
              <a:solidFill>
                <a:srgbClr val="00569E"/>
              </a:solidFill>
              <a:prstDash val="solid"/>
              <a:miter/>
            </a:ln>
          </p:spPr>
        </p:sp>
        <p:sp>
          <p:nvSpPr>
            <p:cNvPr id="26" name="TextBox 26"/>
            <p:cNvSpPr txBox="1"/>
            <p:nvPr/>
          </p:nvSpPr>
          <p:spPr>
            <a:xfrm>
              <a:off x="0" y="-38100"/>
              <a:ext cx="469324" cy="2759544"/>
            </a:xfrm>
            <a:prstGeom prst="rect">
              <a:avLst/>
            </a:prstGeom>
          </p:spPr>
          <p:txBody>
            <a:bodyPr lIns="50800" tIns="50800" rIns="50800" bIns="50800" rtlCol="0" anchor="ctr"/>
            <a:lstStyle/>
            <a:p>
              <a:pPr algn="ctr">
                <a:lnSpc>
                  <a:spcPts val="2590"/>
                </a:lnSpc>
              </a:pPr>
              <a:endParaRPr/>
            </a:p>
          </p:txBody>
        </p:sp>
      </p:grpSp>
      <p:sp>
        <p:nvSpPr>
          <p:cNvPr id="27" name="Freeform 27"/>
          <p:cNvSpPr/>
          <p:nvPr/>
        </p:nvSpPr>
        <p:spPr>
          <a:xfrm>
            <a:off x="-12089071" y="0"/>
            <a:ext cx="15558103" cy="10346138"/>
          </a:xfrm>
          <a:custGeom>
            <a:avLst/>
            <a:gdLst/>
            <a:ahLst/>
            <a:cxnLst/>
            <a:rect l="l" t="t" r="r" b="b"/>
            <a:pathLst>
              <a:path w="15558103" h="10346138">
                <a:moveTo>
                  <a:pt x="0" y="0"/>
                </a:moveTo>
                <a:lnTo>
                  <a:pt x="15558103" y="0"/>
                </a:lnTo>
                <a:lnTo>
                  <a:pt x="15558103" y="10346138"/>
                </a:lnTo>
                <a:lnTo>
                  <a:pt x="0" y="10346138"/>
                </a:lnTo>
                <a:lnTo>
                  <a:pt x="0" y="0"/>
                </a:lnTo>
                <a:close/>
              </a:path>
            </a:pathLst>
          </a:custGeom>
          <a:blipFill>
            <a:blip r:embed="rId4">
              <a:alphaModFix amt="37000"/>
            </a:blip>
            <a:stretch>
              <a:fillRect/>
            </a:stretch>
          </a:blipFill>
        </p:spPr>
      </p:sp>
      <p:sp>
        <p:nvSpPr>
          <p:cNvPr id="28" name="TextBox 28"/>
          <p:cNvSpPr txBox="1"/>
          <p:nvPr/>
        </p:nvSpPr>
        <p:spPr>
          <a:xfrm>
            <a:off x="3899241" y="660400"/>
            <a:ext cx="11258592" cy="720053"/>
          </a:xfrm>
          <a:prstGeom prst="rect">
            <a:avLst/>
          </a:prstGeom>
        </p:spPr>
        <p:txBody>
          <a:bodyPr lIns="0" tIns="0" rIns="0" bIns="0" rtlCol="0" anchor="t">
            <a:spAutoFit/>
          </a:bodyPr>
          <a:lstStyle/>
          <a:p>
            <a:pPr algn="l">
              <a:lnSpc>
                <a:spcPts val="5461"/>
              </a:lnSpc>
            </a:pPr>
            <a:r>
              <a:rPr lang="en-US" sz="5171" b="1">
                <a:solidFill>
                  <a:srgbClr val="084C6E"/>
                </a:solidFill>
                <a:latin typeface="Now Bold"/>
                <a:ea typeface="Now Bold"/>
                <a:cs typeface="Now Bold"/>
                <a:sym typeface="Now Bold"/>
              </a:rPr>
              <a:t>TAX &amp; REGULATORY</a:t>
            </a:r>
          </a:p>
        </p:txBody>
      </p:sp>
      <p:sp>
        <p:nvSpPr>
          <p:cNvPr id="29" name="TextBox 29"/>
          <p:cNvSpPr txBox="1"/>
          <p:nvPr/>
        </p:nvSpPr>
        <p:spPr>
          <a:xfrm>
            <a:off x="4080967" y="2494878"/>
            <a:ext cx="6079331" cy="415925"/>
          </a:xfrm>
          <a:prstGeom prst="rect">
            <a:avLst/>
          </a:prstGeom>
        </p:spPr>
        <p:txBody>
          <a:bodyPr lIns="0" tIns="0" rIns="0" bIns="0" rtlCol="0" anchor="t">
            <a:spAutoFit/>
          </a:bodyPr>
          <a:lstStyle/>
          <a:p>
            <a:pPr algn="l">
              <a:lnSpc>
                <a:spcPts val="3239"/>
              </a:lnSpc>
            </a:pPr>
            <a:r>
              <a:rPr lang="en-US" sz="2699" b="1">
                <a:solidFill>
                  <a:srgbClr val="084C6E"/>
                </a:solidFill>
                <a:latin typeface="Now Bold"/>
                <a:ea typeface="Now Bold"/>
                <a:cs typeface="Now Bold"/>
                <a:sym typeface="Now Bold"/>
              </a:rPr>
              <a:t>Direct Taxation</a:t>
            </a:r>
          </a:p>
        </p:txBody>
      </p:sp>
      <p:sp>
        <p:nvSpPr>
          <p:cNvPr id="30" name="TextBox 30"/>
          <p:cNvSpPr txBox="1"/>
          <p:nvPr/>
        </p:nvSpPr>
        <p:spPr>
          <a:xfrm>
            <a:off x="4080967" y="2877904"/>
            <a:ext cx="6650806" cy="745617"/>
          </a:xfrm>
          <a:prstGeom prst="rect">
            <a:avLst/>
          </a:prstGeom>
        </p:spPr>
        <p:txBody>
          <a:bodyPr lIns="0" tIns="0" rIns="0" bIns="0" rtlCol="0" anchor="t">
            <a:spAutoFit/>
          </a:bodyPr>
          <a:lstStyle/>
          <a:p>
            <a:pPr algn="l">
              <a:lnSpc>
                <a:spcPts val="3023"/>
              </a:lnSpc>
            </a:pPr>
            <a:r>
              <a:rPr lang="en-US" sz="2099" spc="-52">
                <a:solidFill>
                  <a:srgbClr val="000000"/>
                </a:solidFill>
                <a:latin typeface="Montserrat"/>
                <a:ea typeface="Montserrat"/>
                <a:cs typeface="Montserrat"/>
                <a:sym typeface="Montserrat"/>
              </a:rPr>
              <a:t>Corporate tax planning, registration, impact assessment and return filing.</a:t>
            </a:r>
          </a:p>
        </p:txBody>
      </p:sp>
      <p:sp>
        <p:nvSpPr>
          <p:cNvPr id="31" name="TextBox 31"/>
          <p:cNvSpPr txBox="1"/>
          <p:nvPr/>
        </p:nvSpPr>
        <p:spPr>
          <a:xfrm>
            <a:off x="4022531" y="4250007"/>
            <a:ext cx="5872162" cy="415925"/>
          </a:xfrm>
          <a:prstGeom prst="rect">
            <a:avLst/>
          </a:prstGeom>
        </p:spPr>
        <p:txBody>
          <a:bodyPr lIns="0" tIns="0" rIns="0" bIns="0" rtlCol="0" anchor="t">
            <a:spAutoFit/>
          </a:bodyPr>
          <a:lstStyle/>
          <a:p>
            <a:pPr algn="l">
              <a:lnSpc>
                <a:spcPts val="3239"/>
              </a:lnSpc>
            </a:pPr>
            <a:r>
              <a:rPr lang="en-US" sz="2699" b="1">
                <a:solidFill>
                  <a:srgbClr val="084C6E"/>
                </a:solidFill>
                <a:latin typeface="Now Bold"/>
                <a:ea typeface="Now Bold"/>
                <a:cs typeface="Now Bold"/>
                <a:sym typeface="Now Bold"/>
              </a:rPr>
              <a:t>Indirect Taxation</a:t>
            </a:r>
          </a:p>
        </p:txBody>
      </p:sp>
      <p:sp>
        <p:nvSpPr>
          <p:cNvPr id="32" name="TextBox 32"/>
          <p:cNvSpPr txBox="1"/>
          <p:nvPr/>
        </p:nvSpPr>
        <p:spPr>
          <a:xfrm>
            <a:off x="4080967" y="4695015"/>
            <a:ext cx="5872162" cy="745617"/>
          </a:xfrm>
          <a:prstGeom prst="rect">
            <a:avLst/>
          </a:prstGeom>
        </p:spPr>
        <p:txBody>
          <a:bodyPr lIns="0" tIns="0" rIns="0" bIns="0" rtlCol="0" anchor="t">
            <a:spAutoFit/>
          </a:bodyPr>
          <a:lstStyle/>
          <a:p>
            <a:pPr algn="l">
              <a:lnSpc>
                <a:spcPts val="3024"/>
              </a:lnSpc>
            </a:pPr>
            <a:r>
              <a:rPr lang="en-US" sz="2100" spc="-52">
                <a:solidFill>
                  <a:srgbClr val="000000"/>
                </a:solidFill>
                <a:latin typeface="Montserrat"/>
                <a:ea typeface="Montserrat"/>
                <a:cs typeface="Montserrat"/>
                <a:sym typeface="Montserrat"/>
              </a:rPr>
              <a:t>VAT advisory, registration, filing and compliance support.</a:t>
            </a:r>
          </a:p>
        </p:txBody>
      </p:sp>
      <p:sp>
        <p:nvSpPr>
          <p:cNvPr id="33" name="TextBox 33"/>
          <p:cNvSpPr txBox="1"/>
          <p:nvPr/>
        </p:nvSpPr>
        <p:spPr>
          <a:xfrm>
            <a:off x="4080967" y="6021657"/>
            <a:ext cx="7097316" cy="415925"/>
          </a:xfrm>
          <a:prstGeom prst="rect">
            <a:avLst/>
          </a:prstGeom>
        </p:spPr>
        <p:txBody>
          <a:bodyPr lIns="0" tIns="0" rIns="0" bIns="0" rtlCol="0" anchor="t">
            <a:spAutoFit/>
          </a:bodyPr>
          <a:lstStyle/>
          <a:p>
            <a:pPr algn="l">
              <a:lnSpc>
                <a:spcPts val="3239"/>
              </a:lnSpc>
            </a:pPr>
            <a:r>
              <a:rPr lang="en-US" sz="2699" b="1">
                <a:solidFill>
                  <a:srgbClr val="084C6E"/>
                </a:solidFill>
                <a:latin typeface="Now Bold"/>
                <a:ea typeface="Now Bold"/>
                <a:cs typeface="Now Bold"/>
                <a:sym typeface="Now Bold"/>
              </a:rPr>
              <a:t>International Tax</a:t>
            </a:r>
          </a:p>
        </p:txBody>
      </p:sp>
      <p:sp>
        <p:nvSpPr>
          <p:cNvPr id="34" name="TextBox 34"/>
          <p:cNvSpPr txBox="1"/>
          <p:nvPr/>
        </p:nvSpPr>
        <p:spPr>
          <a:xfrm>
            <a:off x="4080967" y="6448949"/>
            <a:ext cx="7097316" cy="745617"/>
          </a:xfrm>
          <a:prstGeom prst="rect">
            <a:avLst/>
          </a:prstGeom>
        </p:spPr>
        <p:txBody>
          <a:bodyPr lIns="0" tIns="0" rIns="0" bIns="0" rtlCol="0" anchor="t">
            <a:spAutoFit/>
          </a:bodyPr>
          <a:lstStyle/>
          <a:p>
            <a:pPr algn="l">
              <a:lnSpc>
                <a:spcPts val="3024"/>
              </a:lnSpc>
            </a:pPr>
            <a:r>
              <a:rPr lang="en-US" sz="2100" spc="-52">
                <a:solidFill>
                  <a:srgbClr val="000000"/>
                </a:solidFill>
                <a:latin typeface="Montserrat"/>
                <a:ea typeface="Montserrat"/>
                <a:cs typeface="Montserrat"/>
                <a:sym typeface="Montserrat"/>
              </a:rPr>
              <a:t>Transfer pricing and DTAA guidance for cross-border operations.</a:t>
            </a:r>
          </a:p>
        </p:txBody>
      </p:sp>
      <p:sp>
        <p:nvSpPr>
          <p:cNvPr id="35" name="TextBox 35"/>
          <p:cNvSpPr txBox="1"/>
          <p:nvPr/>
        </p:nvSpPr>
        <p:spPr>
          <a:xfrm>
            <a:off x="4017133" y="7755207"/>
            <a:ext cx="5511403" cy="415925"/>
          </a:xfrm>
          <a:prstGeom prst="rect">
            <a:avLst/>
          </a:prstGeom>
        </p:spPr>
        <p:txBody>
          <a:bodyPr lIns="0" tIns="0" rIns="0" bIns="0" rtlCol="0" anchor="t">
            <a:spAutoFit/>
          </a:bodyPr>
          <a:lstStyle/>
          <a:p>
            <a:pPr algn="l">
              <a:lnSpc>
                <a:spcPts val="3239"/>
              </a:lnSpc>
            </a:pPr>
            <a:r>
              <a:rPr lang="en-US" sz="2699" b="1">
                <a:solidFill>
                  <a:srgbClr val="084C6E"/>
                </a:solidFill>
                <a:latin typeface="Now Bold"/>
                <a:ea typeface="Now Bold"/>
                <a:cs typeface="Now Bold"/>
                <a:sym typeface="Now Bold"/>
              </a:rPr>
              <a:t>Planning &amp; optimisation</a:t>
            </a:r>
          </a:p>
        </p:txBody>
      </p:sp>
      <p:sp>
        <p:nvSpPr>
          <p:cNvPr id="36" name="TextBox 36"/>
          <p:cNvSpPr txBox="1"/>
          <p:nvPr/>
        </p:nvSpPr>
        <p:spPr>
          <a:xfrm>
            <a:off x="4080967" y="8202882"/>
            <a:ext cx="6969648" cy="1507617"/>
          </a:xfrm>
          <a:prstGeom prst="rect">
            <a:avLst/>
          </a:prstGeom>
        </p:spPr>
        <p:txBody>
          <a:bodyPr lIns="0" tIns="0" rIns="0" bIns="0" rtlCol="0" anchor="t">
            <a:spAutoFit/>
          </a:bodyPr>
          <a:lstStyle/>
          <a:p>
            <a:pPr algn="l">
              <a:lnSpc>
                <a:spcPts val="3024"/>
              </a:lnSpc>
            </a:pPr>
            <a:r>
              <a:rPr lang="en-US" sz="2100" spc="-52">
                <a:solidFill>
                  <a:srgbClr val="000000"/>
                </a:solidFill>
                <a:latin typeface="Montserrat"/>
                <a:ea typeface="Montserrat"/>
                <a:cs typeface="Montserrat"/>
                <a:sym typeface="Montserrat"/>
              </a:rPr>
              <a:t>Identification of tax-saving opportunities and structural improvements to enhance post-tax profitability.</a:t>
            </a:r>
          </a:p>
          <a:p>
            <a:pPr algn="l">
              <a:lnSpc>
                <a:spcPts val="3024"/>
              </a:lnSpc>
            </a:pPr>
            <a:endParaRPr lang="en-US" sz="2100" spc="-52">
              <a:solidFill>
                <a:srgbClr val="000000"/>
              </a:solidFill>
              <a:latin typeface="Montserrat"/>
              <a:ea typeface="Montserrat"/>
              <a:cs typeface="Montserrat"/>
              <a:sym typeface="Montserrat"/>
            </a:endParaRPr>
          </a:p>
        </p:txBody>
      </p:sp>
      <p:sp>
        <p:nvSpPr>
          <p:cNvPr id="37" name="TextBox 37"/>
          <p:cNvSpPr txBox="1"/>
          <p:nvPr/>
        </p:nvSpPr>
        <p:spPr>
          <a:xfrm>
            <a:off x="12684398" y="2957655"/>
            <a:ext cx="5354855" cy="2889505"/>
          </a:xfrm>
          <a:prstGeom prst="rect">
            <a:avLst/>
          </a:prstGeom>
        </p:spPr>
        <p:txBody>
          <a:bodyPr lIns="0" tIns="0" rIns="0" bIns="0" rtlCol="0" anchor="t">
            <a:spAutoFit/>
          </a:bodyPr>
          <a:lstStyle/>
          <a:p>
            <a:pPr marL="0" lvl="0" indent="0" algn="l">
              <a:lnSpc>
                <a:spcPts val="3887"/>
              </a:lnSpc>
              <a:spcBef>
                <a:spcPct val="0"/>
              </a:spcBef>
            </a:pPr>
            <a:r>
              <a:rPr lang="en-US" sz="2699" u="none" strike="noStrike" spc="-67">
                <a:solidFill>
                  <a:srgbClr val="000000"/>
                </a:solidFill>
                <a:latin typeface="Montserrat"/>
                <a:ea typeface="Montserrat"/>
                <a:cs typeface="Montserrat"/>
                <a:sym typeface="Montserrat"/>
              </a:rPr>
              <a:t>Our tax experts provide proactive strategies to optimize tax positions while ensuring full compliance with evolving regulations across multiple jurisdictions.</a:t>
            </a:r>
          </a:p>
        </p:txBody>
      </p:sp>
      <p:sp>
        <p:nvSpPr>
          <p:cNvPr id="38" name="AutoShape 38"/>
          <p:cNvSpPr/>
          <p:nvPr/>
        </p:nvSpPr>
        <p:spPr>
          <a:xfrm>
            <a:off x="12147317" y="3014805"/>
            <a:ext cx="0" cy="2832355"/>
          </a:xfrm>
          <a:prstGeom prst="line">
            <a:avLst/>
          </a:prstGeom>
          <a:ln w="38100" cap="flat">
            <a:solidFill>
              <a:srgbClr val="B4B4B4"/>
            </a:solidFill>
            <a:prstDash val="solid"/>
            <a:headEnd type="none" w="sm" len="sm"/>
            <a:tailEnd type="none" w="sm" len="sm"/>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12192000" cy="13716000"/>
          </a:xfrm>
        </p:grpSpPr>
        <p:sp>
          <p:nvSpPr>
            <p:cNvPr id="3" name="Freeform 3"/>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solidFill>
              <a:srgbClr val="FFFFFF"/>
            </a:solidFill>
          </p:spPr>
        </p:sp>
      </p:grpSp>
      <p:grpSp>
        <p:nvGrpSpPr>
          <p:cNvPr id="4" name="Group 4"/>
          <p:cNvGrpSpPr/>
          <p:nvPr/>
        </p:nvGrpSpPr>
        <p:grpSpPr>
          <a:xfrm>
            <a:off x="1509287" y="0"/>
            <a:ext cx="18288000" cy="10287000"/>
            <a:chOff x="0" y="0"/>
            <a:chExt cx="24384000" cy="13716000"/>
          </a:xfrm>
        </p:grpSpPr>
        <p:sp>
          <p:nvSpPr>
            <p:cNvPr id="5" name="Freeform 5"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sp>
      </p:grpSp>
      <p:grpSp>
        <p:nvGrpSpPr>
          <p:cNvPr id="6" name="Group 6"/>
          <p:cNvGrpSpPr/>
          <p:nvPr/>
        </p:nvGrpSpPr>
        <p:grpSpPr>
          <a:xfrm>
            <a:off x="14685965" y="591255"/>
            <a:ext cx="2573335" cy="656572"/>
            <a:chOff x="0" y="0"/>
            <a:chExt cx="2286000" cy="583260"/>
          </a:xfrm>
        </p:grpSpPr>
        <p:sp>
          <p:nvSpPr>
            <p:cNvPr id="7" name="Freeform 7" descr="preencoded.png"/>
            <p:cNvSpPr/>
            <p:nvPr/>
          </p:nvSpPr>
          <p:spPr>
            <a:xfrm>
              <a:off x="0" y="0"/>
              <a:ext cx="2286000" cy="583311"/>
            </a:xfrm>
            <a:custGeom>
              <a:avLst/>
              <a:gdLst/>
              <a:ahLst/>
              <a:cxnLst/>
              <a:rect l="l" t="t" r="r" b="b"/>
              <a:pathLst>
                <a:path w="2286000" h="583311">
                  <a:moveTo>
                    <a:pt x="0" y="0"/>
                  </a:moveTo>
                  <a:lnTo>
                    <a:pt x="2286000" y="0"/>
                  </a:lnTo>
                  <a:lnTo>
                    <a:pt x="2286000" y="583311"/>
                  </a:lnTo>
                  <a:lnTo>
                    <a:pt x="0" y="583311"/>
                  </a:lnTo>
                  <a:lnTo>
                    <a:pt x="0" y="0"/>
                  </a:lnTo>
                  <a:close/>
                </a:path>
              </a:pathLst>
            </a:custGeom>
            <a:blipFill>
              <a:blip r:embed="rId3"/>
              <a:stretch>
                <a:fillRect t="-624" b="-616"/>
              </a:stretch>
            </a:blipFill>
          </p:spPr>
        </p:sp>
      </p:grpSp>
      <p:grpSp>
        <p:nvGrpSpPr>
          <p:cNvPr id="8" name="Group 8"/>
          <p:cNvGrpSpPr/>
          <p:nvPr/>
        </p:nvGrpSpPr>
        <p:grpSpPr>
          <a:xfrm>
            <a:off x="13380244" y="9043988"/>
            <a:ext cx="4336256" cy="671512"/>
            <a:chOff x="0" y="0"/>
            <a:chExt cx="5781675" cy="895350"/>
          </a:xfrm>
        </p:grpSpPr>
        <p:sp>
          <p:nvSpPr>
            <p:cNvPr id="9" name="Freeform 9"/>
            <p:cNvSpPr/>
            <p:nvPr/>
          </p:nvSpPr>
          <p:spPr>
            <a:xfrm>
              <a:off x="0" y="0"/>
              <a:ext cx="5781675" cy="895350"/>
            </a:xfrm>
            <a:custGeom>
              <a:avLst/>
              <a:gdLst/>
              <a:ahLst/>
              <a:cxnLst/>
              <a:rect l="l" t="t" r="r" b="b"/>
              <a:pathLst>
                <a:path w="5781675" h="895350">
                  <a:moveTo>
                    <a:pt x="0" y="0"/>
                  </a:moveTo>
                  <a:lnTo>
                    <a:pt x="5781675" y="0"/>
                  </a:lnTo>
                  <a:lnTo>
                    <a:pt x="5781675" y="895350"/>
                  </a:lnTo>
                  <a:lnTo>
                    <a:pt x="0" y="895350"/>
                  </a:lnTo>
                  <a:close/>
                </a:path>
              </a:pathLst>
            </a:custGeom>
            <a:solidFill>
              <a:srgbClr val="FFFFFF">
                <a:alpha val="80784"/>
              </a:srgbClr>
            </a:solidFill>
          </p:spPr>
        </p:sp>
      </p:grpSp>
      <p:sp>
        <p:nvSpPr>
          <p:cNvPr id="10" name="Freeform 10"/>
          <p:cNvSpPr/>
          <p:nvPr/>
        </p:nvSpPr>
        <p:spPr>
          <a:xfrm>
            <a:off x="1532759" y="3491687"/>
            <a:ext cx="1410015" cy="1283745"/>
          </a:xfrm>
          <a:custGeom>
            <a:avLst/>
            <a:gdLst/>
            <a:ahLst/>
            <a:cxnLst/>
            <a:rect l="l" t="t" r="r" b="b"/>
            <a:pathLst>
              <a:path w="1410015" h="1283745">
                <a:moveTo>
                  <a:pt x="0" y="0"/>
                </a:moveTo>
                <a:lnTo>
                  <a:pt x="1410016" y="0"/>
                </a:lnTo>
                <a:lnTo>
                  <a:pt x="1410016" y="1283745"/>
                </a:lnTo>
                <a:lnTo>
                  <a:pt x="0" y="1283745"/>
                </a:lnTo>
                <a:lnTo>
                  <a:pt x="0" y="0"/>
                </a:lnTo>
                <a:close/>
              </a:path>
            </a:pathLst>
          </a:custGeom>
          <a:blipFill>
            <a:blip r:embed="rId4"/>
            <a:stretch>
              <a:fillRect/>
            </a:stretch>
          </a:blipFill>
        </p:spPr>
      </p:sp>
      <p:sp>
        <p:nvSpPr>
          <p:cNvPr id="11" name="Freeform 11"/>
          <p:cNvSpPr/>
          <p:nvPr/>
        </p:nvSpPr>
        <p:spPr>
          <a:xfrm>
            <a:off x="1520781" y="5143788"/>
            <a:ext cx="1463691" cy="1409075"/>
          </a:xfrm>
          <a:custGeom>
            <a:avLst/>
            <a:gdLst/>
            <a:ahLst/>
            <a:cxnLst/>
            <a:rect l="l" t="t" r="r" b="b"/>
            <a:pathLst>
              <a:path w="1463691" h="1409075">
                <a:moveTo>
                  <a:pt x="0" y="0"/>
                </a:moveTo>
                <a:lnTo>
                  <a:pt x="1463690" y="0"/>
                </a:lnTo>
                <a:lnTo>
                  <a:pt x="1463690" y="1409075"/>
                </a:lnTo>
                <a:lnTo>
                  <a:pt x="0" y="1409075"/>
                </a:lnTo>
                <a:lnTo>
                  <a:pt x="0" y="0"/>
                </a:lnTo>
                <a:close/>
              </a:path>
            </a:pathLst>
          </a:custGeom>
          <a:blipFill>
            <a:blip r:embed="rId5"/>
            <a:stretch>
              <a:fillRect/>
            </a:stretch>
          </a:blipFill>
        </p:spPr>
      </p:sp>
      <p:sp>
        <p:nvSpPr>
          <p:cNvPr id="12" name="Freeform 12"/>
          <p:cNvSpPr/>
          <p:nvPr/>
        </p:nvSpPr>
        <p:spPr>
          <a:xfrm>
            <a:off x="1724886" y="7599676"/>
            <a:ext cx="1220308" cy="1220308"/>
          </a:xfrm>
          <a:custGeom>
            <a:avLst/>
            <a:gdLst/>
            <a:ahLst/>
            <a:cxnLst/>
            <a:rect l="l" t="t" r="r" b="b"/>
            <a:pathLst>
              <a:path w="1220308" h="1220308">
                <a:moveTo>
                  <a:pt x="0" y="0"/>
                </a:moveTo>
                <a:lnTo>
                  <a:pt x="1220308" y="0"/>
                </a:lnTo>
                <a:lnTo>
                  <a:pt x="1220308" y="1220308"/>
                </a:lnTo>
                <a:lnTo>
                  <a:pt x="0" y="1220308"/>
                </a:lnTo>
                <a:lnTo>
                  <a:pt x="0" y="0"/>
                </a:lnTo>
                <a:close/>
              </a:path>
            </a:pathLst>
          </a:custGeom>
          <a:blipFill>
            <a:blip r:embed="rId6"/>
            <a:stretch>
              <a:fillRect/>
            </a:stretch>
          </a:blipFill>
        </p:spPr>
      </p:sp>
      <p:sp>
        <p:nvSpPr>
          <p:cNvPr id="13" name="Freeform 13"/>
          <p:cNvSpPr/>
          <p:nvPr/>
        </p:nvSpPr>
        <p:spPr>
          <a:xfrm>
            <a:off x="9961886" y="3374512"/>
            <a:ext cx="1382803" cy="1316428"/>
          </a:xfrm>
          <a:custGeom>
            <a:avLst/>
            <a:gdLst/>
            <a:ahLst/>
            <a:cxnLst/>
            <a:rect l="l" t="t" r="r" b="b"/>
            <a:pathLst>
              <a:path w="1382803" h="1316428">
                <a:moveTo>
                  <a:pt x="0" y="0"/>
                </a:moveTo>
                <a:lnTo>
                  <a:pt x="1382802" y="0"/>
                </a:lnTo>
                <a:lnTo>
                  <a:pt x="1382802" y="1316429"/>
                </a:lnTo>
                <a:lnTo>
                  <a:pt x="0" y="1316429"/>
                </a:lnTo>
                <a:lnTo>
                  <a:pt x="0" y="0"/>
                </a:lnTo>
                <a:close/>
              </a:path>
            </a:pathLst>
          </a:custGeom>
          <a:blipFill>
            <a:blip r:embed="rId7"/>
            <a:stretch>
              <a:fillRect/>
            </a:stretch>
          </a:blipFill>
        </p:spPr>
      </p:sp>
      <p:sp>
        <p:nvSpPr>
          <p:cNvPr id="14" name="Freeform 14"/>
          <p:cNvSpPr/>
          <p:nvPr/>
        </p:nvSpPr>
        <p:spPr>
          <a:xfrm>
            <a:off x="10110983" y="5526489"/>
            <a:ext cx="1157100" cy="1186769"/>
          </a:xfrm>
          <a:custGeom>
            <a:avLst/>
            <a:gdLst/>
            <a:ahLst/>
            <a:cxnLst/>
            <a:rect l="l" t="t" r="r" b="b"/>
            <a:pathLst>
              <a:path w="1157100" h="1186769">
                <a:moveTo>
                  <a:pt x="0" y="0"/>
                </a:moveTo>
                <a:lnTo>
                  <a:pt x="1157099" y="0"/>
                </a:lnTo>
                <a:lnTo>
                  <a:pt x="1157099" y="1186769"/>
                </a:lnTo>
                <a:lnTo>
                  <a:pt x="0" y="1186769"/>
                </a:lnTo>
                <a:lnTo>
                  <a:pt x="0" y="0"/>
                </a:lnTo>
                <a:close/>
              </a:path>
            </a:pathLst>
          </a:custGeom>
          <a:blipFill>
            <a:blip r:embed="rId8"/>
            <a:stretch>
              <a:fillRect/>
            </a:stretch>
          </a:blipFill>
        </p:spPr>
      </p:sp>
      <p:sp>
        <p:nvSpPr>
          <p:cNvPr id="15" name="Freeform 15"/>
          <p:cNvSpPr/>
          <p:nvPr/>
        </p:nvSpPr>
        <p:spPr>
          <a:xfrm>
            <a:off x="10036219" y="7763341"/>
            <a:ext cx="1265283" cy="1254912"/>
          </a:xfrm>
          <a:custGeom>
            <a:avLst/>
            <a:gdLst/>
            <a:ahLst/>
            <a:cxnLst/>
            <a:rect l="l" t="t" r="r" b="b"/>
            <a:pathLst>
              <a:path w="1265283" h="1254912">
                <a:moveTo>
                  <a:pt x="0" y="0"/>
                </a:moveTo>
                <a:lnTo>
                  <a:pt x="1265283" y="0"/>
                </a:lnTo>
                <a:lnTo>
                  <a:pt x="1265283" y="1254912"/>
                </a:lnTo>
                <a:lnTo>
                  <a:pt x="0" y="1254912"/>
                </a:lnTo>
                <a:lnTo>
                  <a:pt x="0" y="0"/>
                </a:lnTo>
                <a:close/>
              </a:path>
            </a:pathLst>
          </a:custGeom>
          <a:blipFill>
            <a:blip r:embed="rId9"/>
            <a:stretch>
              <a:fillRect/>
            </a:stretch>
          </a:blipFill>
        </p:spPr>
      </p:sp>
      <p:sp>
        <p:nvSpPr>
          <p:cNvPr id="16" name="TextBox 16"/>
          <p:cNvSpPr txBox="1"/>
          <p:nvPr/>
        </p:nvSpPr>
        <p:spPr>
          <a:xfrm>
            <a:off x="2376398" y="606514"/>
            <a:ext cx="7758997" cy="1412875"/>
          </a:xfrm>
          <a:prstGeom prst="rect">
            <a:avLst/>
          </a:prstGeom>
        </p:spPr>
        <p:txBody>
          <a:bodyPr lIns="0" tIns="0" rIns="0" bIns="0" rtlCol="0" anchor="t">
            <a:spAutoFit/>
          </a:bodyPr>
          <a:lstStyle/>
          <a:p>
            <a:pPr algn="l">
              <a:lnSpc>
                <a:spcPts val="5542"/>
              </a:lnSpc>
            </a:pPr>
            <a:r>
              <a:rPr lang="en-US" sz="4618" b="1">
                <a:solidFill>
                  <a:srgbClr val="084C6E"/>
                </a:solidFill>
                <a:latin typeface="Now Bold"/>
                <a:ea typeface="Now Bold"/>
                <a:cs typeface="Now Bold"/>
                <a:sym typeface="Now Bold"/>
              </a:rPr>
              <a:t>TRANSACTION </a:t>
            </a:r>
          </a:p>
          <a:p>
            <a:pPr algn="l">
              <a:lnSpc>
                <a:spcPts val="5542"/>
              </a:lnSpc>
            </a:pPr>
            <a:r>
              <a:rPr lang="en-US" sz="4618" b="1">
                <a:solidFill>
                  <a:srgbClr val="084C6E"/>
                </a:solidFill>
                <a:latin typeface="Now Bold"/>
                <a:ea typeface="Now Bold"/>
                <a:cs typeface="Now Bold"/>
                <a:sym typeface="Now Bold"/>
              </a:rPr>
              <a:t>ADVISORY</a:t>
            </a:r>
          </a:p>
        </p:txBody>
      </p:sp>
      <p:sp>
        <p:nvSpPr>
          <p:cNvPr id="17" name="TextBox 17"/>
          <p:cNvSpPr txBox="1"/>
          <p:nvPr/>
        </p:nvSpPr>
        <p:spPr>
          <a:xfrm>
            <a:off x="2376398" y="2482939"/>
            <a:ext cx="6858000" cy="533400"/>
          </a:xfrm>
          <a:prstGeom prst="rect">
            <a:avLst/>
          </a:prstGeom>
        </p:spPr>
        <p:txBody>
          <a:bodyPr lIns="0" tIns="0" rIns="0" bIns="0" rtlCol="0" anchor="t">
            <a:spAutoFit/>
          </a:bodyPr>
          <a:lstStyle/>
          <a:p>
            <a:pPr algn="l">
              <a:lnSpc>
                <a:spcPts val="2160"/>
              </a:lnSpc>
            </a:pPr>
            <a:r>
              <a:rPr lang="en-US" sz="1800">
                <a:solidFill>
                  <a:srgbClr val="00569E"/>
                </a:solidFill>
                <a:latin typeface="Now"/>
                <a:ea typeface="Now"/>
                <a:cs typeface="Now"/>
                <a:sym typeface="Now"/>
              </a:rPr>
              <a:t>Structured support across transactions, investments, and capital decisions.</a:t>
            </a:r>
          </a:p>
        </p:txBody>
      </p:sp>
      <p:sp>
        <p:nvSpPr>
          <p:cNvPr id="18" name="TextBox 18"/>
          <p:cNvSpPr txBox="1"/>
          <p:nvPr/>
        </p:nvSpPr>
        <p:spPr>
          <a:xfrm>
            <a:off x="3184084" y="3407242"/>
            <a:ext cx="6143625" cy="361950"/>
          </a:xfrm>
          <a:prstGeom prst="rect">
            <a:avLst/>
          </a:prstGeom>
        </p:spPr>
        <p:txBody>
          <a:bodyPr lIns="0" tIns="0" rIns="0" bIns="0" rtlCol="0" anchor="t">
            <a:spAutoFit/>
          </a:bodyPr>
          <a:lstStyle/>
          <a:p>
            <a:pPr algn="l">
              <a:lnSpc>
                <a:spcPts val="2879"/>
              </a:lnSpc>
            </a:pPr>
            <a:r>
              <a:rPr lang="en-US" sz="2399" b="1">
                <a:solidFill>
                  <a:srgbClr val="00569E"/>
                </a:solidFill>
                <a:latin typeface="Now Bold"/>
                <a:ea typeface="Now Bold"/>
                <a:cs typeface="Now Bold"/>
                <a:sym typeface="Now Bold"/>
              </a:rPr>
              <a:t>Mergers &amp; Acquisitions</a:t>
            </a:r>
          </a:p>
        </p:txBody>
      </p:sp>
      <p:sp>
        <p:nvSpPr>
          <p:cNvPr id="19" name="TextBox 19"/>
          <p:cNvSpPr txBox="1"/>
          <p:nvPr/>
        </p:nvSpPr>
        <p:spPr>
          <a:xfrm>
            <a:off x="3184084" y="4197817"/>
            <a:ext cx="6143625"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Support across buy-side and sell-side transactions, from target identification to deal closure.</a:t>
            </a:r>
          </a:p>
        </p:txBody>
      </p:sp>
      <p:sp>
        <p:nvSpPr>
          <p:cNvPr id="20" name="TextBox 20"/>
          <p:cNvSpPr txBox="1"/>
          <p:nvPr/>
        </p:nvSpPr>
        <p:spPr>
          <a:xfrm>
            <a:off x="3184084" y="5292986"/>
            <a:ext cx="6186488" cy="361950"/>
          </a:xfrm>
          <a:prstGeom prst="rect">
            <a:avLst/>
          </a:prstGeom>
        </p:spPr>
        <p:txBody>
          <a:bodyPr lIns="0" tIns="0" rIns="0" bIns="0" rtlCol="0" anchor="t">
            <a:spAutoFit/>
          </a:bodyPr>
          <a:lstStyle/>
          <a:p>
            <a:pPr algn="l">
              <a:lnSpc>
                <a:spcPts val="2879"/>
              </a:lnSpc>
            </a:pPr>
            <a:r>
              <a:rPr lang="en-US" sz="2399" b="1">
                <a:solidFill>
                  <a:srgbClr val="00569E"/>
                </a:solidFill>
                <a:latin typeface="Now Bold"/>
                <a:ea typeface="Now Bold"/>
                <a:cs typeface="Now Bold"/>
                <a:sym typeface="Now Bold"/>
              </a:rPr>
              <a:t>Business Valuation</a:t>
            </a:r>
          </a:p>
        </p:txBody>
      </p:sp>
      <p:sp>
        <p:nvSpPr>
          <p:cNvPr id="21" name="TextBox 21"/>
          <p:cNvSpPr txBox="1"/>
          <p:nvPr/>
        </p:nvSpPr>
        <p:spPr>
          <a:xfrm>
            <a:off x="3162653" y="6096000"/>
            <a:ext cx="6186488"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Independent valuations for financial reporting, and strategic decision-making.</a:t>
            </a:r>
          </a:p>
        </p:txBody>
      </p:sp>
      <p:sp>
        <p:nvSpPr>
          <p:cNvPr id="22" name="TextBox 22"/>
          <p:cNvSpPr txBox="1"/>
          <p:nvPr/>
        </p:nvSpPr>
        <p:spPr>
          <a:xfrm>
            <a:off x="3184084" y="7618714"/>
            <a:ext cx="6229350" cy="361950"/>
          </a:xfrm>
          <a:prstGeom prst="rect">
            <a:avLst/>
          </a:prstGeom>
        </p:spPr>
        <p:txBody>
          <a:bodyPr lIns="0" tIns="0" rIns="0" bIns="0" rtlCol="0" anchor="t">
            <a:spAutoFit/>
          </a:bodyPr>
          <a:lstStyle/>
          <a:p>
            <a:pPr algn="l">
              <a:lnSpc>
                <a:spcPts val="2879"/>
              </a:lnSpc>
            </a:pPr>
            <a:r>
              <a:rPr lang="en-US" sz="2399" b="1">
                <a:solidFill>
                  <a:srgbClr val="00569E"/>
                </a:solidFill>
                <a:latin typeface="Now Bold"/>
                <a:ea typeface="Now Bold"/>
                <a:cs typeface="Now Bold"/>
                <a:sym typeface="Now Bold"/>
              </a:rPr>
              <a:t>Due Diligence</a:t>
            </a:r>
          </a:p>
        </p:txBody>
      </p:sp>
      <p:sp>
        <p:nvSpPr>
          <p:cNvPr id="23" name="TextBox 23"/>
          <p:cNvSpPr txBox="1"/>
          <p:nvPr/>
        </p:nvSpPr>
        <p:spPr>
          <a:xfrm>
            <a:off x="3162653" y="8335395"/>
            <a:ext cx="6229350"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Financial and tax due diligence to mitigate risks and validate investment hypotheses.</a:t>
            </a:r>
          </a:p>
        </p:txBody>
      </p:sp>
      <p:sp>
        <p:nvSpPr>
          <p:cNvPr id="24" name="TextBox 24"/>
          <p:cNvSpPr txBox="1"/>
          <p:nvPr/>
        </p:nvSpPr>
        <p:spPr>
          <a:xfrm>
            <a:off x="11592721" y="7582366"/>
            <a:ext cx="6229350" cy="361950"/>
          </a:xfrm>
          <a:prstGeom prst="rect">
            <a:avLst/>
          </a:prstGeom>
        </p:spPr>
        <p:txBody>
          <a:bodyPr lIns="0" tIns="0" rIns="0" bIns="0" rtlCol="0" anchor="t">
            <a:spAutoFit/>
          </a:bodyPr>
          <a:lstStyle/>
          <a:p>
            <a:pPr algn="l">
              <a:lnSpc>
                <a:spcPts val="2879"/>
              </a:lnSpc>
            </a:pPr>
            <a:r>
              <a:rPr lang="en-US" sz="2399" b="1">
                <a:solidFill>
                  <a:srgbClr val="00569E"/>
                </a:solidFill>
                <a:latin typeface="Now Bold"/>
                <a:ea typeface="Now Bold"/>
                <a:cs typeface="Now Bold"/>
                <a:sym typeface="Now Bold"/>
              </a:rPr>
              <a:t>Fund Raising</a:t>
            </a:r>
          </a:p>
        </p:txBody>
      </p:sp>
      <p:sp>
        <p:nvSpPr>
          <p:cNvPr id="25" name="TextBox 25"/>
          <p:cNvSpPr txBox="1"/>
          <p:nvPr/>
        </p:nvSpPr>
        <p:spPr>
          <a:xfrm>
            <a:off x="11592721" y="8303514"/>
            <a:ext cx="6229350" cy="95478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Investor Information Memorandum, Pitch Deck, capital structuring, negotiatiation assistance and debt funding, buyer identification, investor presentation</a:t>
            </a:r>
          </a:p>
        </p:txBody>
      </p:sp>
      <p:sp>
        <p:nvSpPr>
          <p:cNvPr id="26" name="TextBox 26"/>
          <p:cNvSpPr txBox="1"/>
          <p:nvPr/>
        </p:nvSpPr>
        <p:spPr>
          <a:xfrm>
            <a:off x="11530012" y="3407242"/>
            <a:ext cx="6186488" cy="361950"/>
          </a:xfrm>
          <a:prstGeom prst="rect">
            <a:avLst/>
          </a:prstGeom>
        </p:spPr>
        <p:txBody>
          <a:bodyPr lIns="0" tIns="0" rIns="0" bIns="0" rtlCol="0" anchor="t">
            <a:spAutoFit/>
          </a:bodyPr>
          <a:lstStyle/>
          <a:p>
            <a:pPr algn="l">
              <a:lnSpc>
                <a:spcPts val="2879"/>
              </a:lnSpc>
            </a:pPr>
            <a:r>
              <a:rPr lang="en-US" sz="2399" b="1">
                <a:solidFill>
                  <a:srgbClr val="00569E"/>
                </a:solidFill>
                <a:latin typeface="Now Bold"/>
                <a:ea typeface="Now Bold"/>
                <a:cs typeface="Now Bold"/>
                <a:sym typeface="Now Bold"/>
              </a:rPr>
              <a:t>Business Modelling</a:t>
            </a:r>
          </a:p>
        </p:txBody>
      </p:sp>
      <p:sp>
        <p:nvSpPr>
          <p:cNvPr id="27" name="TextBox 27"/>
          <p:cNvSpPr txBox="1"/>
          <p:nvPr/>
        </p:nvSpPr>
        <p:spPr>
          <a:xfrm>
            <a:off x="11530012" y="4223900"/>
            <a:ext cx="6143625"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Financial modelling, scenario analysis and working capital planning</a:t>
            </a:r>
          </a:p>
        </p:txBody>
      </p:sp>
      <p:sp>
        <p:nvSpPr>
          <p:cNvPr id="28" name="TextBox 28"/>
          <p:cNvSpPr txBox="1"/>
          <p:nvPr/>
        </p:nvSpPr>
        <p:spPr>
          <a:xfrm>
            <a:off x="11592721" y="5292986"/>
            <a:ext cx="6186488" cy="361950"/>
          </a:xfrm>
          <a:prstGeom prst="rect">
            <a:avLst/>
          </a:prstGeom>
        </p:spPr>
        <p:txBody>
          <a:bodyPr lIns="0" tIns="0" rIns="0" bIns="0" rtlCol="0" anchor="t">
            <a:spAutoFit/>
          </a:bodyPr>
          <a:lstStyle/>
          <a:p>
            <a:pPr algn="l">
              <a:lnSpc>
                <a:spcPts val="2879"/>
              </a:lnSpc>
            </a:pPr>
            <a:r>
              <a:rPr lang="en-US" sz="2399" b="1">
                <a:solidFill>
                  <a:srgbClr val="00569E"/>
                </a:solidFill>
                <a:latin typeface="Now Bold"/>
                <a:ea typeface="Now Bold"/>
                <a:cs typeface="Now Bold"/>
                <a:sym typeface="Now Bold"/>
              </a:rPr>
              <a:t>Investment Advisory</a:t>
            </a:r>
          </a:p>
        </p:txBody>
      </p:sp>
      <p:sp>
        <p:nvSpPr>
          <p:cNvPr id="29" name="TextBox 29"/>
          <p:cNvSpPr txBox="1"/>
          <p:nvPr/>
        </p:nvSpPr>
        <p:spPr>
          <a:xfrm>
            <a:off x="11592721" y="6056420"/>
            <a:ext cx="6229350" cy="95478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Evaluation of investment opportunities, valuation analysis, and support in structuring, negotiations and presentation</a:t>
            </a:r>
          </a:p>
        </p:txBody>
      </p:sp>
      <p:sp>
        <p:nvSpPr>
          <p:cNvPr id="30" name="AutoShape 30"/>
          <p:cNvSpPr/>
          <p:nvPr/>
        </p:nvSpPr>
        <p:spPr>
          <a:xfrm>
            <a:off x="3162653" y="4002555"/>
            <a:ext cx="1180194" cy="0"/>
          </a:xfrm>
          <a:prstGeom prst="line">
            <a:avLst/>
          </a:prstGeom>
          <a:ln w="38100" cap="flat">
            <a:solidFill>
              <a:srgbClr val="B4B4B4"/>
            </a:solidFill>
            <a:prstDash val="solid"/>
            <a:headEnd type="none" w="sm" len="sm"/>
            <a:tailEnd type="none" w="sm" len="sm"/>
          </a:ln>
        </p:spPr>
      </p:sp>
      <p:sp>
        <p:nvSpPr>
          <p:cNvPr id="31" name="AutoShape 31"/>
          <p:cNvSpPr/>
          <p:nvPr/>
        </p:nvSpPr>
        <p:spPr>
          <a:xfrm>
            <a:off x="3184084" y="5829276"/>
            <a:ext cx="1180194" cy="0"/>
          </a:xfrm>
          <a:prstGeom prst="line">
            <a:avLst/>
          </a:prstGeom>
          <a:ln w="38100" cap="flat">
            <a:solidFill>
              <a:srgbClr val="B4B4B4"/>
            </a:solidFill>
            <a:prstDash val="solid"/>
            <a:headEnd type="none" w="sm" len="sm"/>
            <a:tailEnd type="none" w="sm" len="sm"/>
          </a:ln>
        </p:spPr>
      </p:sp>
      <p:sp>
        <p:nvSpPr>
          <p:cNvPr id="32" name="AutoShape 32"/>
          <p:cNvSpPr/>
          <p:nvPr/>
        </p:nvSpPr>
        <p:spPr>
          <a:xfrm>
            <a:off x="3184084" y="8190780"/>
            <a:ext cx="1180194" cy="0"/>
          </a:xfrm>
          <a:prstGeom prst="line">
            <a:avLst/>
          </a:prstGeom>
          <a:ln w="38100" cap="flat">
            <a:solidFill>
              <a:srgbClr val="B4B4B4"/>
            </a:solidFill>
            <a:prstDash val="solid"/>
            <a:headEnd type="none" w="sm" len="sm"/>
            <a:tailEnd type="none" w="sm" len="sm"/>
          </a:ln>
        </p:spPr>
      </p:sp>
      <p:sp>
        <p:nvSpPr>
          <p:cNvPr id="33" name="AutoShape 33"/>
          <p:cNvSpPr/>
          <p:nvPr/>
        </p:nvSpPr>
        <p:spPr>
          <a:xfrm>
            <a:off x="11530012" y="3983505"/>
            <a:ext cx="1180194" cy="0"/>
          </a:xfrm>
          <a:prstGeom prst="line">
            <a:avLst/>
          </a:prstGeom>
          <a:ln w="38100" cap="flat">
            <a:solidFill>
              <a:srgbClr val="B4B4B4"/>
            </a:solidFill>
            <a:prstDash val="solid"/>
            <a:headEnd type="none" w="sm" len="sm"/>
            <a:tailEnd type="none" w="sm" len="sm"/>
          </a:ln>
        </p:spPr>
      </p:sp>
      <p:sp>
        <p:nvSpPr>
          <p:cNvPr id="34" name="AutoShape 34"/>
          <p:cNvSpPr/>
          <p:nvPr/>
        </p:nvSpPr>
        <p:spPr>
          <a:xfrm>
            <a:off x="11530012" y="5874011"/>
            <a:ext cx="1180194" cy="0"/>
          </a:xfrm>
          <a:prstGeom prst="line">
            <a:avLst/>
          </a:prstGeom>
          <a:ln w="38100" cap="flat">
            <a:solidFill>
              <a:srgbClr val="B4B4B4"/>
            </a:solidFill>
            <a:prstDash val="solid"/>
            <a:headEnd type="none" w="sm" len="sm"/>
            <a:tailEnd type="none" w="sm" len="sm"/>
          </a:ln>
        </p:spPr>
      </p:sp>
      <p:sp>
        <p:nvSpPr>
          <p:cNvPr id="35" name="AutoShape 35"/>
          <p:cNvSpPr/>
          <p:nvPr/>
        </p:nvSpPr>
        <p:spPr>
          <a:xfrm>
            <a:off x="11592721" y="8142965"/>
            <a:ext cx="1180194" cy="0"/>
          </a:xfrm>
          <a:prstGeom prst="line">
            <a:avLst/>
          </a:prstGeom>
          <a:ln w="38100" cap="flat">
            <a:solidFill>
              <a:srgbClr val="B4B4B4"/>
            </a:solidFill>
            <a:prstDash val="solid"/>
            <a:headEnd type="none" w="sm" len="sm"/>
            <a:tailEnd type="none" w="sm" len="sm"/>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682866"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t="-9151" b="-9151"/>
              </a:stretch>
            </a:blipFill>
          </p:spPr>
        </p:sp>
      </p:grpSp>
      <p:sp>
        <p:nvSpPr>
          <p:cNvPr id="4" name="Freeform 4"/>
          <p:cNvSpPr/>
          <p:nvPr/>
        </p:nvSpPr>
        <p:spPr>
          <a:xfrm>
            <a:off x="682866" y="-76919"/>
            <a:ext cx="19191884" cy="10503195"/>
          </a:xfrm>
          <a:custGeom>
            <a:avLst/>
            <a:gdLst/>
            <a:ahLst/>
            <a:cxnLst/>
            <a:rect l="l" t="t" r="r" b="b"/>
            <a:pathLst>
              <a:path w="19191884" h="10503195">
                <a:moveTo>
                  <a:pt x="0" y="0"/>
                </a:moveTo>
                <a:lnTo>
                  <a:pt x="19191884" y="0"/>
                </a:lnTo>
                <a:lnTo>
                  <a:pt x="19191884" y="10503195"/>
                </a:lnTo>
                <a:lnTo>
                  <a:pt x="0" y="10503195"/>
                </a:lnTo>
                <a:lnTo>
                  <a:pt x="0" y="0"/>
                </a:lnTo>
                <a:close/>
              </a:path>
            </a:pathLst>
          </a:custGeom>
          <a:blipFill>
            <a:blip r:embed="rId3">
              <a:alphaModFix amt="94000"/>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15014221" y="983744"/>
            <a:ext cx="2467625" cy="629601"/>
            <a:chOff x="0" y="0"/>
            <a:chExt cx="2286000" cy="583260"/>
          </a:xfrm>
        </p:grpSpPr>
        <p:sp>
          <p:nvSpPr>
            <p:cNvPr id="6" name="Freeform 6" descr="preencoded.png"/>
            <p:cNvSpPr/>
            <p:nvPr/>
          </p:nvSpPr>
          <p:spPr>
            <a:xfrm>
              <a:off x="0" y="0"/>
              <a:ext cx="2286000" cy="583311"/>
            </a:xfrm>
            <a:custGeom>
              <a:avLst/>
              <a:gdLst/>
              <a:ahLst/>
              <a:cxnLst/>
              <a:rect l="l" t="t" r="r" b="b"/>
              <a:pathLst>
                <a:path w="2286000" h="583311">
                  <a:moveTo>
                    <a:pt x="0" y="0"/>
                  </a:moveTo>
                  <a:lnTo>
                    <a:pt x="2286000" y="0"/>
                  </a:lnTo>
                  <a:lnTo>
                    <a:pt x="2286000" y="583311"/>
                  </a:lnTo>
                  <a:lnTo>
                    <a:pt x="0" y="583311"/>
                  </a:lnTo>
                  <a:lnTo>
                    <a:pt x="0" y="0"/>
                  </a:lnTo>
                  <a:close/>
                </a:path>
              </a:pathLst>
            </a:custGeom>
            <a:blipFill>
              <a:blip r:embed="rId5"/>
              <a:stretch>
                <a:fillRect t="-624" b="-616"/>
              </a:stretch>
            </a:blipFill>
          </p:spPr>
        </p:sp>
      </p:grpSp>
      <p:sp>
        <p:nvSpPr>
          <p:cNvPr id="7" name="Freeform 7"/>
          <p:cNvSpPr/>
          <p:nvPr/>
        </p:nvSpPr>
        <p:spPr>
          <a:xfrm>
            <a:off x="1406919" y="2145316"/>
            <a:ext cx="1910753" cy="1038616"/>
          </a:xfrm>
          <a:custGeom>
            <a:avLst/>
            <a:gdLst/>
            <a:ahLst/>
            <a:cxnLst/>
            <a:rect l="l" t="t" r="r" b="b"/>
            <a:pathLst>
              <a:path w="1910753" h="1038616">
                <a:moveTo>
                  <a:pt x="0" y="0"/>
                </a:moveTo>
                <a:lnTo>
                  <a:pt x="1910752" y="0"/>
                </a:lnTo>
                <a:lnTo>
                  <a:pt x="1910752" y="1038616"/>
                </a:lnTo>
                <a:lnTo>
                  <a:pt x="0" y="1038616"/>
                </a:lnTo>
                <a:lnTo>
                  <a:pt x="0" y="0"/>
                </a:lnTo>
                <a:close/>
              </a:path>
            </a:pathLst>
          </a:custGeom>
          <a:blipFill>
            <a:blip r:embed="rId6"/>
            <a:stretch>
              <a:fillRect r="-2142"/>
            </a:stretch>
          </a:blipFill>
        </p:spPr>
      </p:sp>
      <p:sp>
        <p:nvSpPr>
          <p:cNvPr id="8" name="Freeform 8"/>
          <p:cNvSpPr/>
          <p:nvPr/>
        </p:nvSpPr>
        <p:spPr>
          <a:xfrm>
            <a:off x="1345075" y="3714459"/>
            <a:ext cx="2018116" cy="1125253"/>
          </a:xfrm>
          <a:custGeom>
            <a:avLst/>
            <a:gdLst/>
            <a:ahLst/>
            <a:cxnLst/>
            <a:rect l="l" t="t" r="r" b="b"/>
            <a:pathLst>
              <a:path w="2018116" h="1125253">
                <a:moveTo>
                  <a:pt x="0" y="0"/>
                </a:moveTo>
                <a:lnTo>
                  <a:pt x="2018116" y="0"/>
                </a:lnTo>
                <a:lnTo>
                  <a:pt x="2018116" y="1125252"/>
                </a:lnTo>
                <a:lnTo>
                  <a:pt x="0" y="1125252"/>
                </a:lnTo>
                <a:lnTo>
                  <a:pt x="0" y="0"/>
                </a:lnTo>
                <a:close/>
              </a:path>
            </a:pathLst>
          </a:custGeom>
          <a:blipFill>
            <a:blip r:embed="rId7"/>
            <a:stretch>
              <a:fillRect/>
            </a:stretch>
          </a:blipFill>
        </p:spPr>
      </p:sp>
      <p:sp>
        <p:nvSpPr>
          <p:cNvPr id="9" name="Freeform 9"/>
          <p:cNvSpPr/>
          <p:nvPr/>
        </p:nvSpPr>
        <p:spPr>
          <a:xfrm>
            <a:off x="1406919" y="5414691"/>
            <a:ext cx="1910753" cy="1083373"/>
          </a:xfrm>
          <a:custGeom>
            <a:avLst/>
            <a:gdLst/>
            <a:ahLst/>
            <a:cxnLst/>
            <a:rect l="l" t="t" r="r" b="b"/>
            <a:pathLst>
              <a:path w="1910753" h="1083373">
                <a:moveTo>
                  <a:pt x="0" y="0"/>
                </a:moveTo>
                <a:lnTo>
                  <a:pt x="1910752" y="0"/>
                </a:lnTo>
                <a:lnTo>
                  <a:pt x="1910752" y="1083373"/>
                </a:lnTo>
                <a:lnTo>
                  <a:pt x="0" y="1083373"/>
                </a:lnTo>
                <a:lnTo>
                  <a:pt x="0" y="0"/>
                </a:lnTo>
                <a:close/>
              </a:path>
            </a:pathLst>
          </a:custGeom>
          <a:blipFill>
            <a:blip r:embed="rId8"/>
            <a:stretch>
              <a:fillRect l="-4907" b="-1930"/>
            </a:stretch>
          </a:blipFill>
        </p:spPr>
      </p:sp>
      <p:sp>
        <p:nvSpPr>
          <p:cNvPr id="10" name="Freeform 10"/>
          <p:cNvSpPr/>
          <p:nvPr/>
        </p:nvSpPr>
        <p:spPr>
          <a:xfrm>
            <a:off x="1511175" y="7144463"/>
            <a:ext cx="1830423" cy="970212"/>
          </a:xfrm>
          <a:custGeom>
            <a:avLst/>
            <a:gdLst/>
            <a:ahLst/>
            <a:cxnLst/>
            <a:rect l="l" t="t" r="r" b="b"/>
            <a:pathLst>
              <a:path w="1830423" h="970212">
                <a:moveTo>
                  <a:pt x="0" y="0"/>
                </a:moveTo>
                <a:lnTo>
                  <a:pt x="1830422" y="0"/>
                </a:lnTo>
                <a:lnTo>
                  <a:pt x="1830422" y="970212"/>
                </a:lnTo>
                <a:lnTo>
                  <a:pt x="0" y="970212"/>
                </a:lnTo>
                <a:lnTo>
                  <a:pt x="0" y="0"/>
                </a:lnTo>
                <a:close/>
              </a:path>
            </a:pathLst>
          </a:custGeom>
          <a:blipFill>
            <a:blip r:embed="rId9"/>
            <a:stretch>
              <a:fillRect l="-7948"/>
            </a:stretch>
          </a:blipFill>
        </p:spPr>
      </p:sp>
      <p:sp>
        <p:nvSpPr>
          <p:cNvPr id="11" name="Freeform 11"/>
          <p:cNvSpPr/>
          <p:nvPr/>
        </p:nvSpPr>
        <p:spPr>
          <a:xfrm>
            <a:off x="1511175" y="8798428"/>
            <a:ext cx="1845193" cy="956767"/>
          </a:xfrm>
          <a:custGeom>
            <a:avLst/>
            <a:gdLst/>
            <a:ahLst/>
            <a:cxnLst/>
            <a:rect l="l" t="t" r="r" b="b"/>
            <a:pathLst>
              <a:path w="1845193" h="956767">
                <a:moveTo>
                  <a:pt x="0" y="0"/>
                </a:moveTo>
                <a:lnTo>
                  <a:pt x="1845193" y="0"/>
                </a:lnTo>
                <a:lnTo>
                  <a:pt x="1845193" y="956767"/>
                </a:lnTo>
                <a:lnTo>
                  <a:pt x="0" y="956767"/>
                </a:lnTo>
                <a:lnTo>
                  <a:pt x="0" y="0"/>
                </a:lnTo>
                <a:close/>
              </a:path>
            </a:pathLst>
          </a:custGeom>
          <a:blipFill>
            <a:blip r:embed="rId10"/>
            <a:stretch>
              <a:fillRect/>
            </a:stretch>
          </a:blipFill>
        </p:spPr>
      </p:sp>
      <p:sp>
        <p:nvSpPr>
          <p:cNvPr id="12" name="AutoShape 12"/>
          <p:cNvSpPr/>
          <p:nvPr/>
        </p:nvSpPr>
        <p:spPr>
          <a:xfrm>
            <a:off x="4014216" y="2180400"/>
            <a:ext cx="0" cy="905700"/>
          </a:xfrm>
          <a:prstGeom prst="line">
            <a:avLst/>
          </a:prstGeom>
          <a:ln w="38100" cap="flat">
            <a:solidFill>
              <a:srgbClr val="B4B4B4"/>
            </a:solidFill>
            <a:prstDash val="solid"/>
            <a:headEnd type="none" w="sm" len="sm"/>
            <a:tailEnd type="none" w="sm" len="sm"/>
          </a:ln>
        </p:spPr>
      </p:sp>
      <p:sp>
        <p:nvSpPr>
          <p:cNvPr id="13" name="AutoShape 13"/>
          <p:cNvSpPr/>
          <p:nvPr/>
        </p:nvSpPr>
        <p:spPr>
          <a:xfrm>
            <a:off x="3995166" y="3805142"/>
            <a:ext cx="0" cy="905700"/>
          </a:xfrm>
          <a:prstGeom prst="line">
            <a:avLst/>
          </a:prstGeom>
          <a:ln w="38100" cap="flat">
            <a:solidFill>
              <a:srgbClr val="B4B4B4"/>
            </a:solidFill>
            <a:prstDash val="solid"/>
            <a:headEnd type="none" w="sm" len="sm"/>
            <a:tailEnd type="none" w="sm" len="sm"/>
          </a:ln>
        </p:spPr>
      </p:sp>
      <p:sp>
        <p:nvSpPr>
          <p:cNvPr id="14" name="AutoShape 14"/>
          <p:cNvSpPr/>
          <p:nvPr/>
        </p:nvSpPr>
        <p:spPr>
          <a:xfrm flipH="1">
            <a:off x="3976116" y="5407595"/>
            <a:ext cx="0" cy="905700"/>
          </a:xfrm>
          <a:prstGeom prst="line">
            <a:avLst/>
          </a:prstGeom>
          <a:ln w="38100" cap="flat">
            <a:solidFill>
              <a:srgbClr val="B4B4B4"/>
            </a:solidFill>
            <a:prstDash val="solid"/>
            <a:headEnd type="none" w="sm" len="sm"/>
            <a:tailEnd type="none" w="sm" len="sm"/>
          </a:ln>
        </p:spPr>
      </p:sp>
      <p:sp>
        <p:nvSpPr>
          <p:cNvPr id="15" name="AutoShape 15"/>
          <p:cNvSpPr/>
          <p:nvPr/>
        </p:nvSpPr>
        <p:spPr>
          <a:xfrm flipH="1">
            <a:off x="3976116" y="7200900"/>
            <a:ext cx="0" cy="905700"/>
          </a:xfrm>
          <a:prstGeom prst="line">
            <a:avLst/>
          </a:prstGeom>
          <a:ln w="38100" cap="flat">
            <a:solidFill>
              <a:srgbClr val="B4B4B4"/>
            </a:solidFill>
            <a:prstDash val="solid"/>
            <a:headEnd type="none" w="sm" len="sm"/>
            <a:tailEnd type="none" w="sm" len="sm"/>
          </a:ln>
        </p:spPr>
      </p:sp>
      <p:sp>
        <p:nvSpPr>
          <p:cNvPr id="16" name="AutoShape 16"/>
          <p:cNvSpPr/>
          <p:nvPr/>
        </p:nvSpPr>
        <p:spPr>
          <a:xfrm flipH="1">
            <a:off x="3957066" y="8945436"/>
            <a:ext cx="0" cy="905700"/>
          </a:xfrm>
          <a:prstGeom prst="line">
            <a:avLst/>
          </a:prstGeom>
          <a:ln w="38100" cap="flat">
            <a:solidFill>
              <a:srgbClr val="B4B4B4"/>
            </a:solidFill>
            <a:prstDash val="solid"/>
            <a:headEnd type="none" w="sm" len="sm"/>
            <a:tailEnd type="none" w="sm" len="sm"/>
          </a:ln>
        </p:spPr>
      </p:sp>
      <p:sp>
        <p:nvSpPr>
          <p:cNvPr id="17" name="TextBox 17"/>
          <p:cNvSpPr txBox="1"/>
          <p:nvPr/>
        </p:nvSpPr>
        <p:spPr>
          <a:xfrm>
            <a:off x="1511175" y="556551"/>
            <a:ext cx="12034771" cy="681918"/>
          </a:xfrm>
          <a:prstGeom prst="rect">
            <a:avLst/>
          </a:prstGeom>
        </p:spPr>
        <p:txBody>
          <a:bodyPr lIns="0" tIns="0" rIns="0" bIns="0" rtlCol="0" anchor="t">
            <a:spAutoFit/>
          </a:bodyPr>
          <a:lstStyle/>
          <a:p>
            <a:pPr algn="l">
              <a:lnSpc>
                <a:spcPts val="5266"/>
              </a:lnSpc>
            </a:pPr>
            <a:r>
              <a:rPr lang="en-US" sz="4571" b="1">
                <a:solidFill>
                  <a:srgbClr val="084C6E"/>
                </a:solidFill>
                <a:latin typeface="Now Bold"/>
                <a:ea typeface="Now Bold"/>
                <a:cs typeface="Now Bold"/>
                <a:sym typeface="Now Bold"/>
              </a:rPr>
              <a:t>BUSINESS ADVISORY &amp; CFO SERVICES</a:t>
            </a:r>
          </a:p>
        </p:txBody>
      </p:sp>
      <p:sp>
        <p:nvSpPr>
          <p:cNvPr id="18" name="TextBox 18"/>
          <p:cNvSpPr txBox="1"/>
          <p:nvPr/>
        </p:nvSpPr>
        <p:spPr>
          <a:xfrm>
            <a:off x="4665241" y="2067144"/>
            <a:ext cx="9115425" cy="361950"/>
          </a:xfrm>
          <a:prstGeom prst="rect">
            <a:avLst/>
          </a:prstGeom>
        </p:spPr>
        <p:txBody>
          <a:bodyPr lIns="0" tIns="0" rIns="0" bIns="0" rtlCol="0" anchor="t">
            <a:spAutoFit/>
          </a:bodyPr>
          <a:lstStyle/>
          <a:p>
            <a:pPr algn="l">
              <a:lnSpc>
                <a:spcPts val="2879"/>
              </a:lnSpc>
            </a:pPr>
            <a:r>
              <a:rPr lang="en-US" sz="2400" b="1">
                <a:solidFill>
                  <a:srgbClr val="084C6E"/>
                </a:solidFill>
                <a:latin typeface="Now Bold"/>
                <a:ea typeface="Now Bold"/>
                <a:cs typeface="Now Bold"/>
                <a:sym typeface="Now Bold"/>
              </a:rPr>
              <a:t>Fractional CFO Services</a:t>
            </a:r>
          </a:p>
        </p:txBody>
      </p:sp>
      <p:sp>
        <p:nvSpPr>
          <p:cNvPr id="19" name="TextBox 19"/>
          <p:cNvSpPr txBox="1"/>
          <p:nvPr/>
        </p:nvSpPr>
        <p:spPr>
          <a:xfrm>
            <a:off x="4665241" y="2554139"/>
            <a:ext cx="12983120"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High-impact strategic financial leadership for growing enterprises </a:t>
            </a:r>
          </a:p>
          <a:p>
            <a:pPr algn="l">
              <a:lnSpc>
                <a:spcPts val="2592"/>
              </a:lnSpc>
            </a:pPr>
            <a:r>
              <a:rPr lang="en-US" sz="1800" spc="-44">
                <a:solidFill>
                  <a:srgbClr val="000000"/>
                </a:solidFill>
                <a:latin typeface="Montserrat"/>
                <a:ea typeface="Montserrat"/>
                <a:cs typeface="Montserrat"/>
                <a:sym typeface="Montserrat"/>
              </a:rPr>
              <a:t>without the overhead of a full-time executive.</a:t>
            </a:r>
          </a:p>
        </p:txBody>
      </p:sp>
      <p:sp>
        <p:nvSpPr>
          <p:cNvPr id="20" name="TextBox 20"/>
          <p:cNvSpPr txBox="1"/>
          <p:nvPr/>
        </p:nvSpPr>
        <p:spPr>
          <a:xfrm>
            <a:off x="4665241" y="3691068"/>
            <a:ext cx="9115425" cy="361950"/>
          </a:xfrm>
          <a:prstGeom prst="rect">
            <a:avLst/>
          </a:prstGeom>
        </p:spPr>
        <p:txBody>
          <a:bodyPr lIns="0" tIns="0" rIns="0" bIns="0" rtlCol="0" anchor="t">
            <a:spAutoFit/>
          </a:bodyPr>
          <a:lstStyle/>
          <a:p>
            <a:pPr algn="l">
              <a:lnSpc>
                <a:spcPts val="2879"/>
              </a:lnSpc>
            </a:pPr>
            <a:r>
              <a:rPr lang="en-US" sz="2400" b="1">
                <a:solidFill>
                  <a:srgbClr val="084C6E"/>
                </a:solidFill>
                <a:latin typeface="Now Bold"/>
                <a:ea typeface="Now Bold"/>
                <a:cs typeface="Now Bold"/>
                <a:sym typeface="Now Bold"/>
              </a:rPr>
              <a:t>Business Health check</a:t>
            </a:r>
          </a:p>
        </p:txBody>
      </p:sp>
      <p:sp>
        <p:nvSpPr>
          <p:cNvPr id="21" name="TextBox 21"/>
          <p:cNvSpPr txBox="1"/>
          <p:nvPr/>
        </p:nvSpPr>
        <p:spPr>
          <a:xfrm>
            <a:off x="4665241" y="4219893"/>
            <a:ext cx="11147524" cy="95478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Identify operational bottlenecks, finance management &amp; accounting review, suggest remedial actions,</a:t>
            </a:r>
          </a:p>
          <a:p>
            <a:pPr algn="l">
              <a:lnSpc>
                <a:spcPts val="2592"/>
              </a:lnSpc>
            </a:pPr>
            <a:r>
              <a:rPr lang="en-US" sz="1800" spc="-44">
                <a:solidFill>
                  <a:srgbClr val="000000"/>
                </a:solidFill>
                <a:latin typeface="Montserrat"/>
                <a:ea typeface="Montserrat"/>
                <a:cs typeface="Montserrat"/>
                <a:sym typeface="Montserrat"/>
              </a:rPr>
              <a:t> KPI review &amp; profitability reporting,  MIS reporting &amp; strategy development</a:t>
            </a:r>
          </a:p>
          <a:p>
            <a:pPr algn="l">
              <a:lnSpc>
                <a:spcPts val="2592"/>
              </a:lnSpc>
            </a:pPr>
            <a:endParaRPr lang="en-US" sz="1800" spc="-44">
              <a:solidFill>
                <a:srgbClr val="000000"/>
              </a:solidFill>
              <a:latin typeface="Montserrat"/>
              <a:ea typeface="Montserrat"/>
              <a:cs typeface="Montserrat"/>
              <a:sym typeface="Montserrat"/>
            </a:endParaRPr>
          </a:p>
        </p:txBody>
      </p:sp>
      <p:sp>
        <p:nvSpPr>
          <p:cNvPr id="22" name="TextBox 22"/>
          <p:cNvSpPr txBox="1"/>
          <p:nvPr/>
        </p:nvSpPr>
        <p:spPr>
          <a:xfrm>
            <a:off x="4665241" y="5336604"/>
            <a:ext cx="9115425" cy="361950"/>
          </a:xfrm>
          <a:prstGeom prst="rect">
            <a:avLst/>
          </a:prstGeom>
        </p:spPr>
        <p:txBody>
          <a:bodyPr lIns="0" tIns="0" rIns="0" bIns="0" rtlCol="0" anchor="t">
            <a:spAutoFit/>
          </a:bodyPr>
          <a:lstStyle/>
          <a:p>
            <a:pPr algn="l">
              <a:lnSpc>
                <a:spcPts val="2879"/>
              </a:lnSpc>
            </a:pPr>
            <a:r>
              <a:rPr lang="en-US" sz="2400" b="1">
                <a:solidFill>
                  <a:srgbClr val="084C6E"/>
                </a:solidFill>
                <a:latin typeface="Now Bold"/>
                <a:ea typeface="Now Bold"/>
                <a:cs typeface="Now Bold"/>
                <a:sym typeface="Now Bold"/>
              </a:rPr>
              <a:t>Process Redesign</a:t>
            </a:r>
          </a:p>
        </p:txBody>
      </p:sp>
      <p:sp>
        <p:nvSpPr>
          <p:cNvPr id="23" name="TextBox 23"/>
          <p:cNvSpPr txBox="1"/>
          <p:nvPr/>
        </p:nvSpPr>
        <p:spPr>
          <a:xfrm>
            <a:off x="4665241" y="5978777"/>
            <a:ext cx="11663296"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Optimizing operational workflows and financial controls</a:t>
            </a:r>
          </a:p>
          <a:p>
            <a:pPr algn="l">
              <a:lnSpc>
                <a:spcPts val="2592"/>
              </a:lnSpc>
            </a:pPr>
            <a:r>
              <a:rPr lang="en-US" sz="1800" spc="-44">
                <a:solidFill>
                  <a:srgbClr val="000000"/>
                </a:solidFill>
                <a:latin typeface="Montserrat"/>
                <a:ea typeface="Montserrat"/>
                <a:cs typeface="Montserrat"/>
                <a:sym typeface="Montserrat"/>
              </a:rPr>
              <a:t> to enhance efficiency and transparency.</a:t>
            </a:r>
          </a:p>
        </p:txBody>
      </p:sp>
      <p:sp>
        <p:nvSpPr>
          <p:cNvPr id="24" name="TextBox 24"/>
          <p:cNvSpPr txBox="1"/>
          <p:nvPr/>
        </p:nvSpPr>
        <p:spPr>
          <a:xfrm>
            <a:off x="4665241" y="6924038"/>
            <a:ext cx="9115425" cy="361950"/>
          </a:xfrm>
          <a:prstGeom prst="rect">
            <a:avLst/>
          </a:prstGeom>
        </p:spPr>
        <p:txBody>
          <a:bodyPr lIns="0" tIns="0" rIns="0" bIns="0" rtlCol="0" anchor="t">
            <a:spAutoFit/>
          </a:bodyPr>
          <a:lstStyle/>
          <a:p>
            <a:pPr algn="l">
              <a:lnSpc>
                <a:spcPts val="2879"/>
              </a:lnSpc>
            </a:pPr>
            <a:r>
              <a:rPr lang="en-US" sz="2400" b="1">
                <a:solidFill>
                  <a:srgbClr val="084C6E"/>
                </a:solidFill>
                <a:latin typeface="Now Bold"/>
                <a:ea typeface="Now Bold"/>
                <a:cs typeface="Now Bold"/>
                <a:sym typeface="Now Bold"/>
              </a:rPr>
              <a:t>Franchise Development</a:t>
            </a:r>
          </a:p>
        </p:txBody>
      </p:sp>
      <p:sp>
        <p:nvSpPr>
          <p:cNvPr id="25" name="TextBox 25"/>
          <p:cNvSpPr txBox="1"/>
          <p:nvPr/>
        </p:nvSpPr>
        <p:spPr>
          <a:xfrm>
            <a:off x="4665241" y="7457438"/>
            <a:ext cx="11663296" cy="95478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Franchise structuring, Opportunity presentation &amp; lead management, </a:t>
            </a:r>
          </a:p>
          <a:p>
            <a:pPr algn="l">
              <a:lnSpc>
                <a:spcPts val="2592"/>
              </a:lnSpc>
            </a:pPr>
            <a:r>
              <a:rPr lang="en-US" sz="1800" spc="-44">
                <a:solidFill>
                  <a:srgbClr val="000000"/>
                </a:solidFill>
                <a:latin typeface="Montserrat"/>
                <a:ea typeface="Montserrat"/>
                <a:cs typeface="Montserrat"/>
                <a:sym typeface="Montserrat"/>
              </a:rPr>
              <a:t>PMO services &amp; training support</a:t>
            </a:r>
          </a:p>
          <a:p>
            <a:pPr algn="l">
              <a:lnSpc>
                <a:spcPts val="2592"/>
              </a:lnSpc>
            </a:pPr>
            <a:endParaRPr lang="en-US" sz="1800" spc="-44">
              <a:solidFill>
                <a:srgbClr val="000000"/>
              </a:solidFill>
              <a:latin typeface="Montserrat"/>
              <a:ea typeface="Montserrat"/>
              <a:cs typeface="Montserrat"/>
              <a:sym typeface="Montserrat"/>
            </a:endParaRPr>
          </a:p>
        </p:txBody>
      </p:sp>
      <p:sp>
        <p:nvSpPr>
          <p:cNvPr id="26" name="TextBox 26"/>
          <p:cNvSpPr txBox="1"/>
          <p:nvPr/>
        </p:nvSpPr>
        <p:spPr>
          <a:xfrm>
            <a:off x="4665241" y="8574149"/>
            <a:ext cx="9115425" cy="361950"/>
          </a:xfrm>
          <a:prstGeom prst="rect">
            <a:avLst/>
          </a:prstGeom>
        </p:spPr>
        <p:txBody>
          <a:bodyPr lIns="0" tIns="0" rIns="0" bIns="0" rtlCol="0" anchor="t">
            <a:spAutoFit/>
          </a:bodyPr>
          <a:lstStyle/>
          <a:p>
            <a:pPr algn="l">
              <a:lnSpc>
                <a:spcPts val="2879"/>
              </a:lnSpc>
            </a:pPr>
            <a:r>
              <a:rPr lang="en-US" sz="2400" b="1">
                <a:solidFill>
                  <a:srgbClr val="084C6E"/>
                </a:solidFill>
                <a:latin typeface="Now Bold"/>
                <a:ea typeface="Now Bold"/>
                <a:cs typeface="Now Bold"/>
                <a:sym typeface="Now Bold"/>
              </a:rPr>
              <a:t>Feasibility Study</a:t>
            </a:r>
          </a:p>
        </p:txBody>
      </p:sp>
      <p:sp>
        <p:nvSpPr>
          <p:cNvPr id="27" name="TextBox 27"/>
          <p:cNvSpPr txBox="1"/>
          <p:nvPr/>
        </p:nvSpPr>
        <p:spPr>
          <a:xfrm>
            <a:off x="4665241" y="9220200"/>
            <a:ext cx="9115425" cy="630936"/>
          </a:xfrm>
          <a:prstGeom prst="rect">
            <a:avLst/>
          </a:prstGeom>
        </p:spPr>
        <p:txBody>
          <a:bodyPr lIns="0" tIns="0" rIns="0" bIns="0" rtlCol="0" anchor="t">
            <a:spAutoFit/>
          </a:bodyPr>
          <a:lstStyle/>
          <a:p>
            <a:pPr algn="l">
              <a:lnSpc>
                <a:spcPts val="2592"/>
              </a:lnSpc>
            </a:pPr>
            <a:r>
              <a:rPr lang="en-US" sz="1800" spc="-44">
                <a:solidFill>
                  <a:srgbClr val="000000"/>
                </a:solidFill>
                <a:latin typeface="Montserrat"/>
                <a:ea typeface="Montserrat"/>
                <a:cs typeface="Montserrat"/>
                <a:sym typeface="Montserrat"/>
              </a:rPr>
              <a:t>Market feasibility &amp; competitor analysis, project profitability,</a:t>
            </a:r>
          </a:p>
          <a:p>
            <a:pPr algn="l">
              <a:lnSpc>
                <a:spcPts val="2592"/>
              </a:lnSpc>
            </a:pPr>
            <a:r>
              <a:rPr lang="en-US" sz="1800" spc="-44">
                <a:solidFill>
                  <a:srgbClr val="000000"/>
                </a:solidFill>
                <a:latin typeface="Montserrat"/>
                <a:ea typeface="Montserrat"/>
                <a:cs typeface="Montserrat"/>
                <a:sym typeface="Montserrat"/>
              </a:rPr>
              <a:t> geographic &amp; demographic assessment, financial viability of products/projects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C3240"/>
        </a:solidFill>
        <a:effectLst/>
      </p:bgPr>
    </p:bg>
    <p:spTree>
      <p:nvGrpSpPr>
        <p:cNvPr id="1" name=""/>
        <p:cNvGrpSpPr/>
        <p:nvPr/>
      </p:nvGrpSpPr>
      <p:grpSpPr>
        <a:xfrm>
          <a:off x="0" y="0"/>
          <a:ext cx="0" cy="0"/>
          <a:chOff x="0" y="0"/>
          <a:chExt cx="0" cy="0"/>
        </a:xfrm>
      </p:grpSpPr>
      <p:grpSp>
        <p:nvGrpSpPr>
          <p:cNvPr id="2" name="Group 2"/>
          <p:cNvGrpSpPr/>
          <p:nvPr/>
        </p:nvGrpSpPr>
        <p:grpSpPr>
          <a:xfrm>
            <a:off x="1720682" y="5493300"/>
            <a:ext cx="10848854" cy="1776898"/>
            <a:chOff x="0" y="0"/>
            <a:chExt cx="2857311" cy="467990"/>
          </a:xfrm>
        </p:grpSpPr>
        <p:sp>
          <p:nvSpPr>
            <p:cNvPr id="3" name="Freeform 3"/>
            <p:cNvSpPr/>
            <p:nvPr/>
          </p:nvSpPr>
          <p:spPr>
            <a:xfrm>
              <a:off x="0" y="0"/>
              <a:ext cx="2857311" cy="467990"/>
            </a:xfrm>
            <a:custGeom>
              <a:avLst/>
              <a:gdLst/>
              <a:ahLst/>
              <a:cxnLst/>
              <a:rect l="l" t="t" r="r" b="b"/>
              <a:pathLst>
                <a:path w="2857311" h="467990">
                  <a:moveTo>
                    <a:pt x="0" y="0"/>
                  </a:moveTo>
                  <a:lnTo>
                    <a:pt x="2857311" y="0"/>
                  </a:lnTo>
                  <a:lnTo>
                    <a:pt x="2857311" y="467990"/>
                  </a:lnTo>
                  <a:lnTo>
                    <a:pt x="0" y="467990"/>
                  </a:lnTo>
                  <a:close/>
                </a:path>
              </a:pathLst>
            </a:custGeom>
            <a:solidFill>
              <a:srgbClr val="F5F5F5"/>
            </a:solidFill>
          </p:spPr>
        </p:sp>
        <p:sp>
          <p:nvSpPr>
            <p:cNvPr id="4" name="TextBox 4"/>
            <p:cNvSpPr txBox="1"/>
            <p:nvPr/>
          </p:nvSpPr>
          <p:spPr>
            <a:xfrm>
              <a:off x="0" y="-38100"/>
              <a:ext cx="2857311" cy="506090"/>
            </a:xfrm>
            <a:prstGeom prst="rect">
              <a:avLst/>
            </a:prstGeom>
          </p:spPr>
          <p:txBody>
            <a:bodyPr lIns="50800" tIns="50800" rIns="50800" bIns="50800" rtlCol="0" anchor="ctr"/>
            <a:lstStyle/>
            <a:p>
              <a:pPr algn="ctr">
                <a:lnSpc>
                  <a:spcPts val="2448"/>
                </a:lnSpc>
              </a:pPr>
              <a:endParaRPr/>
            </a:p>
          </p:txBody>
        </p:sp>
      </p:grpSp>
      <p:sp>
        <p:nvSpPr>
          <p:cNvPr id="5" name="TextBox 5"/>
          <p:cNvSpPr txBox="1"/>
          <p:nvPr/>
        </p:nvSpPr>
        <p:spPr>
          <a:xfrm>
            <a:off x="2146280" y="8933126"/>
            <a:ext cx="8258175" cy="291084"/>
          </a:xfrm>
          <a:prstGeom prst="rect">
            <a:avLst/>
          </a:prstGeom>
        </p:spPr>
        <p:txBody>
          <a:bodyPr lIns="0" tIns="0" rIns="0" bIns="0" rtlCol="0" anchor="t">
            <a:spAutoFit/>
          </a:bodyPr>
          <a:lstStyle/>
          <a:p>
            <a:pPr algn="l">
              <a:lnSpc>
                <a:spcPts val="2448"/>
              </a:lnSpc>
            </a:pPr>
            <a:r>
              <a:rPr lang="en-US" sz="1700" spc="-42">
                <a:solidFill>
                  <a:srgbClr val="00569E"/>
                </a:solidFill>
                <a:latin typeface="Montserrat"/>
                <a:ea typeface="Montserrat"/>
                <a:cs typeface="Montserrat"/>
                <a:sym typeface="Montserrat"/>
              </a:rPr>
              <a:t>Turning data into actionable insights with tailored dashboards.</a:t>
            </a:r>
          </a:p>
        </p:txBody>
      </p:sp>
      <p:grpSp>
        <p:nvGrpSpPr>
          <p:cNvPr id="6" name="Group 6"/>
          <p:cNvGrpSpPr/>
          <p:nvPr/>
        </p:nvGrpSpPr>
        <p:grpSpPr>
          <a:xfrm>
            <a:off x="0" y="0"/>
            <a:ext cx="18288000" cy="10287000"/>
            <a:chOff x="0" y="0"/>
            <a:chExt cx="24384000" cy="13716000"/>
          </a:xfrm>
        </p:grpSpPr>
        <p:sp>
          <p:nvSpPr>
            <p:cNvPr id="7" name="Freeform 7"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sp>
      </p:grpSp>
      <p:grpSp>
        <p:nvGrpSpPr>
          <p:cNvPr id="8" name="Group 8"/>
          <p:cNvGrpSpPr/>
          <p:nvPr/>
        </p:nvGrpSpPr>
        <p:grpSpPr>
          <a:xfrm>
            <a:off x="14517527" y="830941"/>
            <a:ext cx="3080654" cy="786012"/>
            <a:chOff x="0" y="0"/>
            <a:chExt cx="2286000" cy="583260"/>
          </a:xfrm>
        </p:grpSpPr>
        <p:sp>
          <p:nvSpPr>
            <p:cNvPr id="9" name="Freeform 9" descr="preencoded.png"/>
            <p:cNvSpPr/>
            <p:nvPr/>
          </p:nvSpPr>
          <p:spPr>
            <a:xfrm>
              <a:off x="0" y="0"/>
              <a:ext cx="2286000" cy="583311"/>
            </a:xfrm>
            <a:custGeom>
              <a:avLst/>
              <a:gdLst/>
              <a:ahLst/>
              <a:cxnLst/>
              <a:rect l="l" t="t" r="r" b="b"/>
              <a:pathLst>
                <a:path w="2286000" h="583311">
                  <a:moveTo>
                    <a:pt x="0" y="0"/>
                  </a:moveTo>
                  <a:lnTo>
                    <a:pt x="2286000" y="0"/>
                  </a:lnTo>
                  <a:lnTo>
                    <a:pt x="2286000" y="583311"/>
                  </a:lnTo>
                  <a:lnTo>
                    <a:pt x="0" y="583311"/>
                  </a:lnTo>
                  <a:lnTo>
                    <a:pt x="0" y="0"/>
                  </a:lnTo>
                  <a:close/>
                </a:path>
              </a:pathLst>
            </a:custGeom>
            <a:blipFill>
              <a:blip r:embed="rId3"/>
              <a:stretch>
                <a:fillRect t="-624" b="-616"/>
              </a:stretch>
            </a:blipFill>
          </p:spPr>
        </p:sp>
      </p:grpSp>
      <p:sp>
        <p:nvSpPr>
          <p:cNvPr id="10" name="Freeform 10"/>
          <p:cNvSpPr/>
          <p:nvPr/>
        </p:nvSpPr>
        <p:spPr>
          <a:xfrm>
            <a:off x="9557460" y="2229682"/>
            <a:ext cx="8730540" cy="7028618"/>
          </a:xfrm>
          <a:custGeom>
            <a:avLst/>
            <a:gdLst/>
            <a:ahLst/>
            <a:cxnLst/>
            <a:rect l="l" t="t" r="r" b="b"/>
            <a:pathLst>
              <a:path w="8730540" h="7028618">
                <a:moveTo>
                  <a:pt x="0" y="0"/>
                </a:moveTo>
                <a:lnTo>
                  <a:pt x="8730540" y="0"/>
                </a:lnTo>
                <a:lnTo>
                  <a:pt x="8730540" y="7028618"/>
                </a:lnTo>
                <a:lnTo>
                  <a:pt x="0" y="7028618"/>
                </a:lnTo>
                <a:lnTo>
                  <a:pt x="0" y="0"/>
                </a:lnTo>
                <a:close/>
              </a:path>
            </a:pathLst>
          </a:custGeom>
          <a:blipFill>
            <a:blip r:embed="rId4"/>
            <a:stretch>
              <a:fillRect l="-10304" r="-10304"/>
            </a:stretch>
          </a:blipFill>
        </p:spPr>
      </p:sp>
      <p:grpSp>
        <p:nvGrpSpPr>
          <p:cNvPr id="11" name="Group 11"/>
          <p:cNvGrpSpPr/>
          <p:nvPr/>
        </p:nvGrpSpPr>
        <p:grpSpPr>
          <a:xfrm>
            <a:off x="2982278" y="7968564"/>
            <a:ext cx="7939298" cy="1776898"/>
            <a:chOff x="0" y="0"/>
            <a:chExt cx="2091009" cy="467990"/>
          </a:xfrm>
        </p:grpSpPr>
        <p:sp>
          <p:nvSpPr>
            <p:cNvPr id="12" name="Freeform 12"/>
            <p:cNvSpPr/>
            <p:nvPr/>
          </p:nvSpPr>
          <p:spPr>
            <a:xfrm>
              <a:off x="0" y="0"/>
              <a:ext cx="2091009" cy="467990"/>
            </a:xfrm>
            <a:custGeom>
              <a:avLst/>
              <a:gdLst/>
              <a:ahLst/>
              <a:cxnLst/>
              <a:rect l="l" t="t" r="r" b="b"/>
              <a:pathLst>
                <a:path w="2091009" h="467990">
                  <a:moveTo>
                    <a:pt x="0" y="0"/>
                  </a:moveTo>
                  <a:lnTo>
                    <a:pt x="2091009" y="0"/>
                  </a:lnTo>
                  <a:lnTo>
                    <a:pt x="2091009" y="467990"/>
                  </a:lnTo>
                  <a:lnTo>
                    <a:pt x="0" y="467990"/>
                  </a:lnTo>
                  <a:close/>
                </a:path>
              </a:pathLst>
            </a:custGeom>
            <a:solidFill>
              <a:srgbClr val="F5F5F5"/>
            </a:solidFill>
          </p:spPr>
        </p:sp>
        <p:sp>
          <p:nvSpPr>
            <p:cNvPr id="13" name="TextBox 13"/>
            <p:cNvSpPr txBox="1"/>
            <p:nvPr/>
          </p:nvSpPr>
          <p:spPr>
            <a:xfrm>
              <a:off x="0" y="-38100"/>
              <a:ext cx="2091009" cy="506090"/>
            </a:xfrm>
            <a:prstGeom prst="rect">
              <a:avLst/>
            </a:prstGeom>
          </p:spPr>
          <p:txBody>
            <a:bodyPr lIns="50800" tIns="50800" rIns="50800" bIns="50800" rtlCol="0" anchor="ctr"/>
            <a:lstStyle/>
            <a:p>
              <a:pPr algn="ctr">
                <a:lnSpc>
                  <a:spcPts val="2448"/>
                </a:lnSpc>
              </a:pPr>
              <a:endParaRPr/>
            </a:p>
          </p:txBody>
        </p:sp>
      </p:grpSp>
      <p:grpSp>
        <p:nvGrpSpPr>
          <p:cNvPr id="14" name="Group 14"/>
          <p:cNvGrpSpPr/>
          <p:nvPr/>
        </p:nvGrpSpPr>
        <p:grpSpPr>
          <a:xfrm>
            <a:off x="2929196" y="3445794"/>
            <a:ext cx="7992380" cy="1600075"/>
            <a:chOff x="0" y="0"/>
            <a:chExt cx="2104989" cy="421419"/>
          </a:xfrm>
        </p:grpSpPr>
        <p:sp>
          <p:nvSpPr>
            <p:cNvPr id="15" name="Freeform 15"/>
            <p:cNvSpPr/>
            <p:nvPr/>
          </p:nvSpPr>
          <p:spPr>
            <a:xfrm>
              <a:off x="0" y="0"/>
              <a:ext cx="2104989" cy="421419"/>
            </a:xfrm>
            <a:custGeom>
              <a:avLst/>
              <a:gdLst/>
              <a:ahLst/>
              <a:cxnLst/>
              <a:rect l="l" t="t" r="r" b="b"/>
              <a:pathLst>
                <a:path w="2104989" h="421419">
                  <a:moveTo>
                    <a:pt x="0" y="0"/>
                  </a:moveTo>
                  <a:lnTo>
                    <a:pt x="2104989" y="0"/>
                  </a:lnTo>
                  <a:lnTo>
                    <a:pt x="2104989" y="421419"/>
                  </a:lnTo>
                  <a:lnTo>
                    <a:pt x="0" y="421419"/>
                  </a:lnTo>
                  <a:close/>
                </a:path>
              </a:pathLst>
            </a:custGeom>
            <a:solidFill>
              <a:srgbClr val="F5F5F5"/>
            </a:solidFill>
          </p:spPr>
        </p:sp>
        <p:sp>
          <p:nvSpPr>
            <p:cNvPr id="16" name="TextBox 16"/>
            <p:cNvSpPr txBox="1"/>
            <p:nvPr/>
          </p:nvSpPr>
          <p:spPr>
            <a:xfrm>
              <a:off x="0" y="-38100"/>
              <a:ext cx="2104989" cy="459519"/>
            </a:xfrm>
            <a:prstGeom prst="rect">
              <a:avLst/>
            </a:prstGeom>
          </p:spPr>
          <p:txBody>
            <a:bodyPr lIns="50800" tIns="50800" rIns="50800" bIns="50800" rtlCol="0" anchor="ctr"/>
            <a:lstStyle/>
            <a:p>
              <a:pPr algn="ctr">
                <a:lnSpc>
                  <a:spcPts val="2448"/>
                </a:lnSpc>
              </a:pPr>
              <a:endParaRPr/>
            </a:p>
          </p:txBody>
        </p:sp>
      </p:grpSp>
      <p:grpSp>
        <p:nvGrpSpPr>
          <p:cNvPr id="17" name="Group 17"/>
          <p:cNvGrpSpPr/>
          <p:nvPr/>
        </p:nvGrpSpPr>
        <p:grpSpPr>
          <a:xfrm>
            <a:off x="2929196" y="5743991"/>
            <a:ext cx="7992380" cy="1682953"/>
            <a:chOff x="0" y="0"/>
            <a:chExt cx="2104989" cy="443247"/>
          </a:xfrm>
        </p:grpSpPr>
        <p:sp>
          <p:nvSpPr>
            <p:cNvPr id="18" name="Freeform 18"/>
            <p:cNvSpPr/>
            <p:nvPr/>
          </p:nvSpPr>
          <p:spPr>
            <a:xfrm>
              <a:off x="0" y="0"/>
              <a:ext cx="2104989" cy="443247"/>
            </a:xfrm>
            <a:custGeom>
              <a:avLst/>
              <a:gdLst/>
              <a:ahLst/>
              <a:cxnLst/>
              <a:rect l="l" t="t" r="r" b="b"/>
              <a:pathLst>
                <a:path w="2104989" h="443247">
                  <a:moveTo>
                    <a:pt x="0" y="0"/>
                  </a:moveTo>
                  <a:lnTo>
                    <a:pt x="2104989" y="0"/>
                  </a:lnTo>
                  <a:lnTo>
                    <a:pt x="2104989" y="443247"/>
                  </a:lnTo>
                  <a:lnTo>
                    <a:pt x="0" y="443247"/>
                  </a:lnTo>
                  <a:close/>
                </a:path>
              </a:pathLst>
            </a:custGeom>
            <a:solidFill>
              <a:srgbClr val="F5F5F5"/>
            </a:solidFill>
          </p:spPr>
        </p:sp>
        <p:sp>
          <p:nvSpPr>
            <p:cNvPr id="19" name="TextBox 19"/>
            <p:cNvSpPr txBox="1"/>
            <p:nvPr/>
          </p:nvSpPr>
          <p:spPr>
            <a:xfrm>
              <a:off x="0" y="-38100"/>
              <a:ext cx="2104989" cy="481347"/>
            </a:xfrm>
            <a:prstGeom prst="rect">
              <a:avLst/>
            </a:prstGeom>
          </p:spPr>
          <p:txBody>
            <a:bodyPr lIns="50800" tIns="50800" rIns="50800" bIns="50800" rtlCol="0" anchor="ctr"/>
            <a:lstStyle/>
            <a:p>
              <a:pPr algn="ctr">
                <a:lnSpc>
                  <a:spcPts val="2448"/>
                </a:lnSpc>
              </a:pPr>
              <a:endParaRPr/>
            </a:p>
          </p:txBody>
        </p:sp>
      </p:grpSp>
      <p:sp>
        <p:nvSpPr>
          <p:cNvPr id="20" name="Freeform 20"/>
          <p:cNvSpPr/>
          <p:nvPr/>
        </p:nvSpPr>
        <p:spPr>
          <a:xfrm>
            <a:off x="924737" y="3491179"/>
            <a:ext cx="1690134" cy="1547306"/>
          </a:xfrm>
          <a:custGeom>
            <a:avLst/>
            <a:gdLst/>
            <a:ahLst/>
            <a:cxnLst/>
            <a:rect l="l" t="t" r="r" b="b"/>
            <a:pathLst>
              <a:path w="1690134" h="1547306">
                <a:moveTo>
                  <a:pt x="0" y="0"/>
                </a:moveTo>
                <a:lnTo>
                  <a:pt x="1690134" y="0"/>
                </a:lnTo>
                <a:lnTo>
                  <a:pt x="1690134" y="1547307"/>
                </a:lnTo>
                <a:lnTo>
                  <a:pt x="0" y="1547307"/>
                </a:lnTo>
                <a:lnTo>
                  <a:pt x="0" y="0"/>
                </a:lnTo>
                <a:close/>
              </a:path>
            </a:pathLst>
          </a:custGeom>
          <a:blipFill>
            <a:blip r:embed="rId5"/>
            <a:stretch>
              <a:fillRect/>
            </a:stretch>
          </a:blipFill>
        </p:spPr>
      </p:sp>
      <p:sp>
        <p:nvSpPr>
          <p:cNvPr id="21" name="Freeform 21"/>
          <p:cNvSpPr/>
          <p:nvPr/>
        </p:nvSpPr>
        <p:spPr>
          <a:xfrm>
            <a:off x="1143000" y="6000179"/>
            <a:ext cx="1434360" cy="1426764"/>
          </a:xfrm>
          <a:custGeom>
            <a:avLst/>
            <a:gdLst/>
            <a:ahLst/>
            <a:cxnLst/>
            <a:rect l="l" t="t" r="r" b="b"/>
            <a:pathLst>
              <a:path w="1434360" h="1426764">
                <a:moveTo>
                  <a:pt x="0" y="0"/>
                </a:moveTo>
                <a:lnTo>
                  <a:pt x="1434360" y="0"/>
                </a:lnTo>
                <a:lnTo>
                  <a:pt x="1434360" y="1426765"/>
                </a:lnTo>
                <a:lnTo>
                  <a:pt x="0" y="1426765"/>
                </a:lnTo>
                <a:lnTo>
                  <a:pt x="0" y="0"/>
                </a:lnTo>
                <a:close/>
              </a:path>
            </a:pathLst>
          </a:custGeom>
          <a:blipFill>
            <a:blip r:embed="rId6"/>
            <a:stretch>
              <a:fillRect l="-3417"/>
            </a:stretch>
          </a:blipFill>
        </p:spPr>
      </p:sp>
      <p:sp>
        <p:nvSpPr>
          <p:cNvPr id="22" name="Freeform 22"/>
          <p:cNvSpPr/>
          <p:nvPr/>
        </p:nvSpPr>
        <p:spPr>
          <a:xfrm>
            <a:off x="924737" y="8216643"/>
            <a:ext cx="1669772" cy="1507433"/>
          </a:xfrm>
          <a:custGeom>
            <a:avLst/>
            <a:gdLst/>
            <a:ahLst/>
            <a:cxnLst/>
            <a:rect l="l" t="t" r="r" b="b"/>
            <a:pathLst>
              <a:path w="1669772" h="1507433">
                <a:moveTo>
                  <a:pt x="0" y="0"/>
                </a:moveTo>
                <a:lnTo>
                  <a:pt x="1669772" y="0"/>
                </a:lnTo>
                <a:lnTo>
                  <a:pt x="1669772" y="1507433"/>
                </a:lnTo>
                <a:lnTo>
                  <a:pt x="0" y="1507433"/>
                </a:lnTo>
                <a:lnTo>
                  <a:pt x="0" y="0"/>
                </a:lnTo>
                <a:close/>
              </a:path>
            </a:pathLst>
          </a:custGeom>
          <a:blipFill>
            <a:blip r:embed="rId7"/>
            <a:stretch>
              <a:fillRect/>
            </a:stretch>
          </a:blipFill>
        </p:spPr>
      </p:sp>
      <p:sp>
        <p:nvSpPr>
          <p:cNvPr id="23" name="TextBox 23"/>
          <p:cNvSpPr txBox="1"/>
          <p:nvPr/>
        </p:nvSpPr>
        <p:spPr>
          <a:xfrm>
            <a:off x="3269605" y="8404161"/>
            <a:ext cx="8258175" cy="358775"/>
          </a:xfrm>
          <a:prstGeom prst="rect">
            <a:avLst/>
          </a:prstGeom>
        </p:spPr>
        <p:txBody>
          <a:bodyPr lIns="0" tIns="0" rIns="0" bIns="0" rtlCol="0" anchor="t">
            <a:spAutoFit/>
          </a:bodyPr>
          <a:lstStyle/>
          <a:p>
            <a:pPr algn="l">
              <a:lnSpc>
                <a:spcPts val="2759"/>
              </a:lnSpc>
            </a:pPr>
            <a:r>
              <a:rPr lang="en-US" sz="2299" b="1">
                <a:solidFill>
                  <a:srgbClr val="084C6E"/>
                </a:solidFill>
                <a:latin typeface="Now Bold"/>
                <a:ea typeface="Now Bold"/>
                <a:cs typeface="Now Bold"/>
                <a:sym typeface="Now Bold"/>
              </a:rPr>
              <a:t>BI &amp; Data Analytics</a:t>
            </a:r>
          </a:p>
        </p:txBody>
      </p:sp>
      <p:sp>
        <p:nvSpPr>
          <p:cNvPr id="24" name="TextBox 24"/>
          <p:cNvSpPr txBox="1"/>
          <p:nvPr/>
        </p:nvSpPr>
        <p:spPr>
          <a:xfrm>
            <a:off x="924737" y="1028700"/>
            <a:ext cx="9192390" cy="768350"/>
          </a:xfrm>
          <a:prstGeom prst="rect">
            <a:avLst/>
          </a:prstGeom>
        </p:spPr>
        <p:txBody>
          <a:bodyPr lIns="0" tIns="0" rIns="0" bIns="0" rtlCol="0" anchor="t">
            <a:spAutoFit/>
          </a:bodyPr>
          <a:lstStyle/>
          <a:p>
            <a:pPr algn="l">
              <a:lnSpc>
                <a:spcPts val="6005"/>
              </a:lnSpc>
            </a:pPr>
            <a:r>
              <a:rPr lang="en-US" sz="5004" b="1">
                <a:solidFill>
                  <a:srgbClr val="084C6E"/>
                </a:solidFill>
                <a:latin typeface="Now Bold"/>
                <a:ea typeface="Now Bold"/>
                <a:cs typeface="Now Bold"/>
                <a:sym typeface="Now Bold"/>
              </a:rPr>
              <a:t>OUTSOURCED FINANCE &amp; BI</a:t>
            </a:r>
          </a:p>
        </p:txBody>
      </p:sp>
      <p:sp>
        <p:nvSpPr>
          <p:cNvPr id="25" name="TextBox 25"/>
          <p:cNvSpPr txBox="1"/>
          <p:nvPr/>
        </p:nvSpPr>
        <p:spPr>
          <a:xfrm>
            <a:off x="1143000" y="2019300"/>
            <a:ext cx="4253210" cy="285750"/>
          </a:xfrm>
          <a:prstGeom prst="rect">
            <a:avLst/>
          </a:prstGeom>
        </p:spPr>
        <p:txBody>
          <a:bodyPr lIns="0" tIns="0" rIns="0" bIns="0" rtlCol="0" anchor="t">
            <a:spAutoFit/>
          </a:bodyPr>
          <a:lstStyle/>
          <a:p>
            <a:pPr algn="l">
              <a:lnSpc>
                <a:spcPts val="2279"/>
              </a:lnSpc>
            </a:pPr>
            <a:r>
              <a:rPr lang="en-US" sz="1899" spc="-47">
                <a:solidFill>
                  <a:srgbClr val="00569E"/>
                </a:solidFill>
                <a:latin typeface="Montserrat"/>
                <a:ea typeface="Montserrat"/>
                <a:cs typeface="Montserrat"/>
                <a:sym typeface="Montserrat"/>
              </a:rPr>
              <a:t>Global Delivery. Data-Driven Insights.</a:t>
            </a:r>
          </a:p>
        </p:txBody>
      </p:sp>
      <p:sp>
        <p:nvSpPr>
          <p:cNvPr id="26" name="TextBox 26"/>
          <p:cNvSpPr txBox="1"/>
          <p:nvPr/>
        </p:nvSpPr>
        <p:spPr>
          <a:xfrm>
            <a:off x="3269605" y="3715025"/>
            <a:ext cx="8258175" cy="358775"/>
          </a:xfrm>
          <a:prstGeom prst="rect">
            <a:avLst/>
          </a:prstGeom>
        </p:spPr>
        <p:txBody>
          <a:bodyPr lIns="0" tIns="0" rIns="0" bIns="0" rtlCol="0" anchor="t">
            <a:spAutoFit/>
          </a:bodyPr>
          <a:lstStyle/>
          <a:p>
            <a:pPr algn="l">
              <a:lnSpc>
                <a:spcPts val="2759"/>
              </a:lnSpc>
            </a:pPr>
            <a:r>
              <a:rPr lang="en-US" sz="2299" b="1">
                <a:solidFill>
                  <a:srgbClr val="084C6E"/>
                </a:solidFill>
                <a:latin typeface="Now Bold"/>
                <a:ea typeface="Now Bold"/>
                <a:cs typeface="Now Bold"/>
                <a:sym typeface="Now Bold"/>
              </a:rPr>
              <a:t>Global Offshoring</a:t>
            </a:r>
          </a:p>
        </p:txBody>
      </p:sp>
      <p:sp>
        <p:nvSpPr>
          <p:cNvPr id="27" name="TextBox 27"/>
          <p:cNvSpPr txBox="1"/>
          <p:nvPr/>
        </p:nvSpPr>
        <p:spPr>
          <a:xfrm>
            <a:off x="3269605" y="4254775"/>
            <a:ext cx="7134850" cy="630936"/>
          </a:xfrm>
          <a:prstGeom prst="rect">
            <a:avLst/>
          </a:prstGeom>
        </p:spPr>
        <p:txBody>
          <a:bodyPr lIns="0" tIns="0" rIns="0" bIns="0" rtlCol="0" anchor="t">
            <a:spAutoFit/>
          </a:bodyPr>
          <a:lstStyle/>
          <a:p>
            <a:pPr algn="l">
              <a:lnSpc>
                <a:spcPts val="2592"/>
              </a:lnSpc>
            </a:pPr>
            <a:r>
              <a:rPr lang="en-US" sz="1800" spc="-44">
                <a:solidFill>
                  <a:srgbClr val="00569E"/>
                </a:solidFill>
                <a:latin typeface="Montserrat"/>
                <a:ea typeface="Montserrat"/>
                <a:cs typeface="Montserrat"/>
                <a:sym typeface="Montserrat"/>
              </a:rPr>
              <a:t>Dedicated back-office support for international CA firms across key markets.</a:t>
            </a:r>
          </a:p>
        </p:txBody>
      </p:sp>
      <p:sp>
        <p:nvSpPr>
          <p:cNvPr id="28" name="TextBox 28"/>
          <p:cNvSpPr txBox="1"/>
          <p:nvPr/>
        </p:nvSpPr>
        <p:spPr>
          <a:xfrm>
            <a:off x="3269605" y="6022974"/>
            <a:ext cx="8258175" cy="358775"/>
          </a:xfrm>
          <a:prstGeom prst="rect">
            <a:avLst/>
          </a:prstGeom>
        </p:spPr>
        <p:txBody>
          <a:bodyPr lIns="0" tIns="0" rIns="0" bIns="0" rtlCol="0" anchor="t">
            <a:spAutoFit/>
          </a:bodyPr>
          <a:lstStyle/>
          <a:p>
            <a:pPr algn="l">
              <a:lnSpc>
                <a:spcPts val="2759"/>
              </a:lnSpc>
            </a:pPr>
            <a:r>
              <a:rPr lang="en-US" sz="2299" b="1">
                <a:solidFill>
                  <a:srgbClr val="084C6E"/>
                </a:solidFill>
                <a:latin typeface="Now Bold"/>
                <a:ea typeface="Now Bold"/>
                <a:cs typeface="Now Bold"/>
                <a:sym typeface="Now Bold"/>
              </a:rPr>
              <a:t>Cloud Accounting</a:t>
            </a:r>
          </a:p>
        </p:txBody>
      </p:sp>
      <p:sp>
        <p:nvSpPr>
          <p:cNvPr id="29" name="TextBox 29"/>
          <p:cNvSpPr txBox="1"/>
          <p:nvPr/>
        </p:nvSpPr>
        <p:spPr>
          <a:xfrm>
            <a:off x="3269605" y="6835954"/>
            <a:ext cx="8258175" cy="307086"/>
          </a:xfrm>
          <a:prstGeom prst="rect">
            <a:avLst/>
          </a:prstGeom>
        </p:spPr>
        <p:txBody>
          <a:bodyPr lIns="0" tIns="0" rIns="0" bIns="0" rtlCol="0" anchor="t">
            <a:spAutoFit/>
          </a:bodyPr>
          <a:lstStyle/>
          <a:p>
            <a:pPr algn="l">
              <a:lnSpc>
                <a:spcPts val="2592"/>
              </a:lnSpc>
            </a:pPr>
            <a:r>
              <a:rPr lang="en-US" sz="1800" spc="-44">
                <a:solidFill>
                  <a:srgbClr val="00569E"/>
                </a:solidFill>
                <a:latin typeface="Montserrat"/>
                <a:ea typeface="Montserrat"/>
                <a:cs typeface="Montserrat"/>
                <a:sym typeface="Montserrat"/>
              </a:rPr>
              <a:t>Real-time bookkeeping and reporting via modern cloud platforms.</a:t>
            </a:r>
          </a:p>
        </p:txBody>
      </p:sp>
      <p:sp>
        <p:nvSpPr>
          <p:cNvPr id="30" name="TextBox 30"/>
          <p:cNvSpPr txBox="1"/>
          <p:nvPr/>
        </p:nvSpPr>
        <p:spPr>
          <a:xfrm>
            <a:off x="3269605" y="9051617"/>
            <a:ext cx="8258175" cy="307086"/>
          </a:xfrm>
          <a:prstGeom prst="rect">
            <a:avLst/>
          </a:prstGeom>
        </p:spPr>
        <p:txBody>
          <a:bodyPr lIns="0" tIns="0" rIns="0" bIns="0" rtlCol="0" anchor="t">
            <a:spAutoFit/>
          </a:bodyPr>
          <a:lstStyle/>
          <a:p>
            <a:pPr algn="l">
              <a:lnSpc>
                <a:spcPts val="2592"/>
              </a:lnSpc>
            </a:pPr>
            <a:r>
              <a:rPr lang="en-US" sz="1800" spc="-44">
                <a:solidFill>
                  <a:srgbClr val="00569E"/>
                </a:solidFill>
                <a:latin typeface="Montserrat"/>
                <a:ea typeface="Montserrat"/>
                <a:cs typeface="Montserrat"/>
                <a:sym typeface="Montserrat"/>
              </a:rPr>
              <a:t>Real-time bookkeeping and reporting via modern cloud platforms.</a:t>
            </a:r>
          </a:p>
        </p:txBody>
      </p:sp>
      <p:sp>
        <p:nvSpPr>
          <p:cNvPr id="31" name="AutoShape 31"/>
          <p:cNvSpPr/>
          <p:nvPr/>
        </p:nvSpPr>
        <p:spPr>
          <a:xfrm>
            <a:off x="2744880" y="3445794"/>
            <a:ext cx="0" cy="1697706"/>
          </a:xfrm>
          <a:prstGeom prst="line">
            <a:avLst/>
          </a:prstGeom>
          <a:ln w="38100" cap="flat">
            <a:solidFill>
              <a:srgbClr val="00569E"/>
            </a:solidFill>
            <a:prstDash val="solid"/>
            <a:headEnd type="none" w="sm" len="sm"/>
            <a:tailEnd type="none" w="sm" len="sm"/>
          </a:ln>
        </p:spPr>
      </p:sp>
      <p:sp>
        <p:nvSpPr>
          <p:cNvPr id="32" name="AutoShape 32"/>
          <p:cNvSpPr/>
          <p:nvPr/>
        </p:nvSpPr>
        <p:spPr>
          <a:xfrm>
            <a:off x="2744878" y="5780861"/>
            <a:ext cx="19050" cy="1489338"/>
          </a:xfrm>
          <a:prstGeom prst="line">
            <a:avLst/>
          </a:prstGeom>
          <a:ln w="38100" cap="flat">
            <a:solidFill>
              <a:srgbClr val="00569E"/>
            </a:solidFill>
            <a:prstDash val="solid"/>
            <a:headEnd type="none" w="sm" len="sm"/>
            <a:tailEnd type="none" w="sm" len="sm"/>
          </a:ln>
        </p:spPr>
      </p:sp>
      <p:sp>
        <p:nvSpPr>
          <p:cNvPr id="33" name="AutoShape 33"/>
          <p:cNvSpPr/>
          <p:nvPr/>
        </p:nvSpPr>
        <p:spPr>
          <a:xfrm>
            <a:off x="2763928" y="8114069"/>
            <a:ext cx="19050" cy="1461330"/>
          </a:xfrm>
          <a:prstGeom prst="line">
            <a:avLst/>
          </a:prstGeom>
          <a:ln w="38100" cap="flat">
            <a:solidFill>
              <a:srgbClr val="00569E"/>
            </a:solidFill>
            <a:prstDash val="solid"/>
            <a:headEnd type="none" w="sm" len="sm"/>
            <a:tailEnd type="none" w="sm" len="sm"/>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0" y="-374463"/>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sp>
      </p:grpSp>
      <p:grpSp>
        <p:nvGrpSpPr>
          <p:cNvPr id="4" name="Group 4"/>
          <p:cNvGrpSpPr/>
          <p:nvPr/>
        </p:nvGrpSpPr>
        <p:grpSpPr>
          <a:xfrm>
            <a:off x="14922594" y="812255"/>
            <a:ext cx="2336706" cy="729764"/>
            <a:chOff x="0" y="0"/>
            <a:chExt cx="2667000" cy="832917"/>
          </a:xfrm>
        </p:grpSpPr>
        <p:sp>
          <p:nvSpPr>
            <p:cNvPr id="5" name="Freeform 5" descr="preencoded.png"/>
            <p:cNvSpPr/>
            <p:nvPr/>
          </p:nvSpPr>
          <p:spPr>
            <a:xfrm>
              <a:off x="0" y="0"/>
              <a:ext cx="2667000" cy="832855"/>
            </a:xfrm>
            <a:custGeom>
              <a:avLst/>
              <a:gdLst/>
              <a:ahLst/>
              <a:cxnLst/>
              <a:rect l="l" t="t" r="r" b="b"/>
              <a:pathLst>
                <a:path w="2667000" h="832855">
                  <a:moveTo>
                    <a:pt x="0" y="0"/>
                  </a:moveTo>
                  <a:lnTo>
                    <a:pt x="2667000" y="0"/>
                  </a:lnTo>
                  <a:lnTo>
                    <a:pt x="2667000" y="832855"/>
                  </a:lnTo>
                  <a:lnTo>
                    <a:pt x="0" y="832855"/>
                  </a:lnTo>
                  <a:lnTo>
                    <a:pt x="0" y="0"/>
                  </a:lnTo>
                  <a:close/>
                </a:path>
              </a:pathLst>
            </a:custGeom>
            <a:blipFill>
              <a:blip r:embed="rId3"/>
              <a:stretch>
                <a:fillRect l="-10725" r="-10725" b="-7"/>
              </a:stretch>
            </a:blipFill>
          </p:spPr>
        </p:sp>
      </p:grpSp>
      <p:grpSp>
        <p:nvGrpSpPr>
          <p:cNvPr id="6" name="Group 6"/>
          <p:cNvGrpSpPr/>
          <p:nvPr/>
        </p:nvGrpSpPr>
        <p:grpSpPr>
          <a:xfrm>
            <a:off x="804079" y="2735137"/>
            <a:ext cx="4101304" cy="5385266"/>
            <a:chOff x="0" y="0"/>
            <a:chExt cx="7188327" cy="9438720"/>
          </a:xfrm>
        </p:grpSpPr>
        <p:sp>
          <p:nvSpPr>
            <p:cNvPr id="8" name="Freeform 8"/>
            <p:cNvSpPr/>
            <p:nvPr/>
          </p:nvSpPr>
          <p:spPr>
            <a:xfrm>
              <a:off x="0" y="0"/>
              <a:ext cx="7188327" cy="9438720"/>
            </a:xfrm>
            <a:custGeom>
              <a:avLst/>
              <a:gdLst/>
              <a:ahLst/>
              <a:cxnLst/>
              <a:rect l="l" t="t" r="r" b="b"/>
              <a:pathLst>
                <a:path w="7188327" h="9438720">
                  <a:moveTo>
                    <a:pt x="182880" y="0"/>
                  </a:moveTo>
                  <a:lnTo>
                    <a:pt x="256032" y="0"/>
                  </a:lnTo>
                  <a:lnTo>
                    <a:pt x="256032" y="45065"/>
                  </a:lnTo>
                  <a:lnTo>
                    <a:pt x="182880" y="45065"/>
                  </a:lnTo>
                  <a:close/>
                  <a:moveTo>
                    <a:pt x="353568" y="0"/>
                  </a:moveTo>
                  <a:lnTo>
                    <a:pt x="426720" y="0"/>
                  </a:lnTo>
                  <a:lnTo>
                    <a:pt x="426720" y="45065"/>
                  </a:lnTo>
                  <a:lnTo>
                    <a:pt x="353568" y="45065"/>
                  </a:lnTo>
                  <a:close/>
                  <a:moveTo>
                    <a:pt x="524256" y="0"/>
                  </a:moveTo>
                  <a:lnTo>
                    <a:pt x="597408" y="0"/>
                  </a:lnTo>
                  <a:lnTo>
                    <a:pt x="597408" y="45065"/>
                  </a:lnTo>
                  <a:lnTo>
                    <a:pt x="524256" y="45065"/>
                  </a:lnTo>
                  <a:close/>
                  <a:moveTo>
                    <a:pt x="694944" y="0"/>
                  </a:moveTo>
                  <a:lnTo>
                    <a:pt x="768096" y="0"/>
                  </a:lnTo>
                  <a:lnTo>
                    <a:pt x="768096" y="45065"/>
                  </a:lnTo>
                  <a:lnTo>
                    <a:pt x="694944" y="45065"/>
                  </a:lnTo>
                  <a:close/>
                  <a:moveTo>
                    <a:pt x="865632" y="0"/>
                  </a:moveTo>
                  <a:lnTo>
                    <a:pt x="938784" y="0"/>
                  </a:lnTo>
                  <a:lnTo>
                    <a:pt x="938784" y="45065"/>
                  </a:lnTo>
                  <a:lnTo>
                    <a:pt x="865632" y="45065"/>
                  </a:lnTo>
                  <a:close/>
                  <a:moveTo>
                    <a:pt x="1036320" y="0"/>
                  </a:moveTo>
                  <a:lnTo>
                    <a:pt x="1109472" y="0"/>
                  </a:lnTo>
                  <a:lnTo>
                    <a:pt x="1109472" y="45065"/>
                  </a:lnTo>
                  <a:lnTo>
                    <a:pt x="1036320" y="45065"/>
                  </a:lnTo>
                  <a:close/>
                  <a:moveTo>
                    <a:pt x="1207008" y="0"/>
                  </a:moveTo>
                  <a:lnTo>
                    <a:pt x="1280160" y="0"/>
                  </a:lnTo>
                  <a:lnTo>
                    <a:pt x="1280160" y="45065"/>
                  </a:lnTo>
                  <a:lnTo>
                    <a:pt x="1207008" y="45065"/>
                  </a:lnTo>
                  <a:close/>
                  <a:moveTo>
                    <a:pt x="1377696" y="45065"/>
                  </a:moveTo>
                  <a:lnTo>
                    <a:pt x="1450848" y="45065"/>
                  </a:lnTo>
                  <a:lnTo>
                    <a:pt x="1377696" y="45065"/>
                  </a:lnTo>
                  <a:close/>
                  <a:moveTo>
                    <a:pt x="1548384" y="45065"/>
                  </a:moveTo>
                  <a:lnTo>
                    <a:pt x="1621536" y="45065"/>
                  </a:lnTo>
                  <a:lnTo>
                    <a:pt x="1548384" y="45065"/>
                  </a:lnTo>
                  <a:close/>
                  <a:moveTo>
                    <a:pt x="1719072" y="45065"/>
                  </a:moveTo>
                  <a:lnTo>
                    <a:pt x="1792224" y="45065"/>
                  </a:lnTo>
                  <a:lnTo>
                    <a:pt x="1719072" y="45065"/>
                  </a:lnTo>
                  <a:close/>
                  <a:moveTo>
                    <a:pt x="1889760" y="0"/>
                  </a:moveTo>
                  <a:lnTo>
                    <a:pt x="1962912" y="0"/>
                  </a:lnTo>
                  <a:lnTo>
                    <a:pt x="1962912" y="45065"/>
                  </a:lnTo>
                  <a:lnTo>
                    <a:pt x="1889760" y="45065"/>
                  </a:lnTo>
                  <a:close/>
                  <a:moveTo>
                    <a:pt x="2060448" y="45065"/>
                  </a:moveTo>
                  <a:lnTo>
                    <a:pt x="2133600" y="45065"/>
                  </a:lnTo>
                  <a:lnTo>
                    <a:pt x="2060448" y="45065"/>
                  </a:lnTo>
                  <a:close/>
                  <a:moveTo>
                    <a:pt x="2231136" y="45065"/>
                  </a:moveTo>
                  <a:lnTo>
                    <a:pt x="2304288" y="45065"/>
                  </a:lnTo>
                  <a:lnTo>
                    <a:pt x="2231136" y="45065"/>
                  </a:lnTo>
                  <a:close/>
                  <a:moveTo>
                    <a:pt x="2401824" y="45065"/>
                  </a:moveTo>
                  <a:lnTo>
                    <a:pt x="2474976" y="45065"/>
                  </a:lnTo>
                  <a:lnTo>
                    <a:pt x="2401824" y="45065"/>
                  </a:lnTo>
                  <a:close/>
                  <a:moveTo>
                    <a:pt x="2572512" y="45065"/>
                  </a:moveTo>
                  <a:lnTo>
                    <a:pt x="2645664" y="45065"/>
                  </a:lnTo>
                  <a:lnTo>
                    <a:pt x="2572512" y="45065"/>
                  </a:lnTo>
                  <a:close/>
                  <a:moveTo>
                    <a:pt x="2743200" y="0"/>
                  </a:moveTo>
                  <a:lnTo>
                    <a:pt x="2816352" y="0"/>
                  </a:lnTo>
                  <a:lnTo>
                    <a:pt x="2816352" y="45065"/>
                  </a:lnTo>
                  <a:lnTo>
                    <a:pt x="2743200" y="45065"/>
                  </a:lnTo>
                  <a:close/>
                  <a:moveTo>
                    <a:pt x="2913888" y="45065"/>
                  </a:moveTo>
                  <a:lnTo>
                    <a:pt x="2987040" y="45065"/>
                  </a:lnTo>
                  <a:lnTo>
                    <a:pt x="2913888" y="45065"/>
                  </a:lnTo>
                  <a:close/>
                  <a:moveTo>
                    <a:pt x="3084576" y="45065"/>
                  </a:moveTo>
                  <a:lnTo>
                    <a:pt x="3157728" y="45065"/>
                  </a:lnTo>
                  <a:lnTo>
                    <a:pt x="3084576" y="45065"/>
                  </a:lnTo>
                  <a:close/>
                  <a:moveTo>
                    <a:pt x="3255264" y="45065"/>
                  </a:moveTo>
                  <a:lnTo>
                    <a:pt x="3328416" y="45065"/>
                  </a:lnTo>
                  <a:lnTo>
                    <a:pt x="3255264" y="45065"/>
                  </a:lnTo>
                  <a:close/>
                  <a:moveTo>
                    <a:pt x="3425952" y="45065"/>
                  </a:moveTo>
                  <a:lnTo>
                    <a:pt x="3499104" y="45065"/>
                  </a:lnTo>
                  <a:lnTo>
                    <a:pt x="3425952" y="45065"/>
                  </a:lnTo>
                  <a:close/>
                  <a:moveTo>
                    <a:pt x="3596640" y="0"/>
                  </a:moveTo>
                  <a:lnTo>
                    <a:pt x="3669792" y="0"/>
                  </a:lnTo>
                  <a:lnTo>
                    <a:pt x="3669792" y="45065"/>
                  </a:lnTo>
                  <a:lnTo>
                    <a:pt x="3596640" y="45065"/>
                  </a:lnTo>
                  <a:close/>
                  <a:moveTo>
                    <a:pt x="3767328" y="45065"/>
                  </a:moveTo>
                  <a:lnTo>
                    <a:pt x="3840480" y="45065"/>
                  </a:lnTo>
                  <a:lnTo>
                    <a:pt x="3767328" y="45065"/>
                  </a:lnTo>
                  <a:close/>
                  <a:moveTo>
                    <a:pt x="3938016" y="45065"/>
                  </a:moveTo>
                  <a:lnTo>
                    <a:pt x="4011168" y="45065"/>
                  </a:lnTo>
                  <a:lnTo>
                    <a:pt x="3938016" y="45065"/>
                  </a:lnTo>
                  <a:close/>
                  <a:moveTo>
                    <a:pt x="4108704" y="45065"/>
                  </a:moveTo>
                  <a:lnTo>
                    <a:pt x="4181856" y="45065"/>
                  </a:lnTo>
                  <a:lnTo>
                    <a:pt x="4108704" y="45065"/>
                  </a:lnTo>
                  <a:close/>
                  <a:moveTo>
                    <a:pt x="4279392" y="45065"/>
                  </a:moveTo>
                  <a:lnTo>
                    <a:pt x="4352544" y="45065"/>
                  </a:lnTo>
                  <a:lnTo>
                    <a:pt x="4279392" y="45065"/>
                  </a:lnTo>
                  <a:close/>
                  <a:moveTo>
                    <a:pt x="4450080" y="0"/>
                  </a:moveTo>
                  <a:lnTo>
                    <a:pt x="4523232" y="0"/>
                  </a:lnTo>
                  <a:lnTo>
                    <a:pt x="4523232" y="45065"/>
                  </a:lnTo>
                  <a:lnTo>
                    <a:pt x="4450080" y="45065"/>
                  </a:lnTo>
                  <a:close/>
                  <a:moveTo>
                    <a:pt x="4620768" y="45065"/>
                  </a:moveTo>
                  <a:lnTo>
                    <a:pt x="4693920" y="45065"/>
                  </a:lnTo>
                  <a:lnTo>
                    <a:pt x="4620768" y="45065"/>
                  </a:lnTo>
                  <a:close/>
                  <a:moveTo>
                    <a:pt x="4791456" y="45065"/>
                  </a:moveTo>
                  <a:lnTo>
                    <a:pt x="4864608" y="45065"/>
                  </a:lnTo>
                  <a:lnTo>
                    <a:pt x="4791456" y="45065"/>
                  </a:lnTo>
                  <a:close/>
                  <a:moveTo>
                    <a:pt x="4962144" y="45065"/>
                  </a:moveTo>
                  <a:lnTo>
                    <a:pt x="5035296" y="45065"/>
                  </a:lnTo>
                  <a:lnTo>
                    <a:pt x="4962144" y="45065"/>
                  </a:lnTo>
                  <a:close/>
                  <a:moveTo>
                    <a:pt x="5132832" y="45065"/>
                  </a:moveTo>
                  <a:lnTo>
                    <a:pt x="5205984" y="45065"/>
                  </a:lnTo>
                  <a:lnTo>
                    <a:pt x="5132832" y="45065"/>
                  </a:lnTo>
                  <a:close/>
                  <a:moveTo>
                    <a:pt x="5303520" y="0"/>
                  </a:moveTo>
                  <a:lnTo>
                    <a:pt x="5376672" y="0"/>
                  </a:lnTo>
                  <a:lnTo>
                    <a:pt x="5376672" y="45065"/>
                  </a:lnTo>
                  <a:lnTo>
                    <a:pt x="5303520" y="45065"/>
                  </a:lnTo>
                  <a:close/>
                  <a:moveTo>
                    <a:pt x="5474208" y="45065"/>
                  </a:moveTo>
                  <a:lnTo>
                    <a:pt x="5547360" y="45065"/>
                  </a:lnTo>
                  <a:lnTo>
                    <a:pt x="5474208" y="45065"/>
                  </a:lnTo>
                  <a:close/>
                  <a:moveTo>
                    <a:pt x="5644896" y="45065"/>
                  </a:moveTo>
                  <a:lnTo>
                    <a:pt x="5718048" y="45065"/>
                  </a:lnTo>
                  <a:lnTo>
                    <a:pt x="5644896" y="45065"/>
                  </a:lnTo>
                  <a:close/>
                  <a:moveTo>
                    <a:pt x="5815584" y="45065"/>
                  </a:moveTo>
                  <a:lnTo>
                    <a:pt x="5888736" y="45065"/>
                  </a:lnTo>
                  <a:lnTo>
                    <a:pt x="5815584" y="45065"/>
                  </a:lnTo>
                  <a:close/>
                  <a:moveTo>
                    <a:pt x="5986272" y="45065"/>
                  </a:moveTo>
                  <a:lnTo>
                    <a:pt x="6059424" y="45065"/>
                  </a:lnTo>
                  <a:lnTo>
                    <a:pt x="5986272" y="45065"/>
                  </a:lnTo>
                  <a:close/>
                  <a:moveTo>
                    <a:pt x="6156960" y="0"/>
                  </a:moveTo>
                  <a:lnTo>
                    <a:pt x="6230112" y="0"/>
                  </a:lnTo>
                  <a:lnTo>
                    <a:pt x="6230112" y="45065"/>
                  </a:lnTo>
                  <a:lnTo>
                    <a:pt x="6156960" y="45065"/>
                  </a:lnTo>
                  <a:close/>
                  <a:moveTo>
                    <a:pt x="6327648" y="45065"/>
                  </a:moveTo>
                  <a:lnTo>
                    <a:pt x="6400800" y="45065"/>
                  </a:lnTo>
                  <a:lnTo>
                    <a:pt x="6327648" y="45065"/>
                  </a:lnTo>
                  <a:close/>
                  <a:moveTo>
                    <a:pt x="6498336" y="45065"/>
                  </a:moveTo>
                  <a:lnTo>
                    <a:pt x="6571488" y="45065"/>
                  </a:lnTo>
                  <a:lnTo>
                    <a:pt x="6498336" y="45065"/>
                  </a:lnTo>
                  <a:close/>
                  <a:moveTo>
                    <a:pt x="6669024" y="45065"/>
                  </a:moveTo>
                  <a:lnTo>
                    <a:pt x="6742176" y="45065"/>
                  </a:lnTo>
                  <a:lnTo>
                    <a:pt x="6669024" y="45065"/>
                  </a:lnTo>
                  <a:close/>
                  <a:moveTo>
                    <a:pt x="6839712" y="45065"/>
                  </a:moveTo>
                  <a:lnTo>
                    <a:pt x="6912864" y="45065"/>
                  </a:lnTo>
                  <a:lnTo>
                    <a:pt x="6839712" y="45065"/>
                  </a:lnTo>
                  <a:close/>
                  <a:moveTo>
                    <a:pt x="7010400" y="0"/>
                  </a:moveTo>
                  <a:lnTo>
                    <a:pt x="7083552" y="0"/>
                  </a:lnTo>
                  <a:lnTo>
                    <a:pt x="7083552" y="45065"/>
                  </a:lnTo>
                  <a:lnTo>
                    <a:pt x="7010400" y="45065"/>
                  </a:lnTo>
                  <a:close/>
                  <a:moveTo>
                    <a:pt x="7188327" y="76751"/>
                  </a:moveTo>
                  <a:lnTo>
                    <a:pt x="7188327" y="166880"/>
                  </a:lnTo>
                  <a:lnTo>
                    <a:pt x="7163943" y="166880"/>
                  </a:lnTo>
                  <a:lnTo>
                    <a:pt x="7163943" y="31686"/>
                  </a:lnTo>
                  <a:close/>
                  <a:moveTo>
                    <a:pt x="7163943" y="347139"/>
                  </a:moveTo>
                  <a:lnTo>
                    <a:pt x="7163943" y="482334"/>
                  </a:lnTo>
                  <a:lnTo>
                    <a:pt x="7139559" y="482334"/>
                  </a:lnTo>
                  <a:lnTo>
                    <a:pt x="7139559" y="347139"/>
                  </a:lnTo>
                  <a:close/>
                  <a:moveTo>
                    <a:pt x="7139559" y="662593"/>
                  </a:moveTo>
                  <a:lnTo>
                    <a:pt x="7139559" y="797787"/>
                  </a:lnTo>
                  <a:lnTo>
                    <a:pt x="7115175" y="797787"/>
                  </a:lnTo>
                  <a:lnTo>
                    <a:pt x="7115175" y="662593"/>
                  </a:lnTo>
                  <a:close/>
                  <a:moveTo>
                    <a:pt x="7115175" y="978046"/>
                  </a:moveTo>
                  <a:lnTo>
                    <a:pt x="7115175" y="1113240"/>
                  </a:lnTo>
                  <a:lnTo>
                    <a:pt x="7090791" y="1113240"/>
                  </a:lnTo>
                  <a:lnTo>
                    <a:pt x="7090791" y="978046"/>
                  </a:lnTo>
                  <a:close/>
                  <a:moveTo>
                    <a:pt x="7090791" y="1293499"/>
                  </a:moveTo>
                  <a:lnTo>
                    <a:pt x="7090791" y="1428694"/>
                  </a:lnTo>
                  <a:lnTo>
                    <a:pt x="7066407" y="1428694"/>
                  </a:lnTo>
                  <a:lnTo>
                    <a:pt x="7066407" y="1293500"/>
                  </a:lnTo>
                  <a:close/>
                  <a:moveTo>
                    <a:pt x="7066407" y="1608953"/>
                  </a:moveTo>
                  <a:lnTo>
                    <a:pt x="7066407" y="1744147"/>
                  </a:lnTo>
                  <a:lnTo>
                    <a:pt x="7042023" y="1744147"/>
                  </a:lnTo>
                  <a:lnTo>
                    <a:pt x="7042023" y="1608953"/>
                  </a:lnTo>
                  <a:close/>
                  <a:moveTo>
                    <a:pt x="7042023" y="1924406"/>
                  </a:moveTo>
                  <a:lnTo>
                    <a:pt x="7042023" y="2059600"/>
                  </a:lnTo>
                  <a:lnTo>
                    <a:pt x="7017639" y="2059600"/>
                  </a:lnTo>
                  <a:lnTo>
                    <a:pt x="7017639" y="1924406"/>
                  </a:lnTo>
                  <a:close/>
                  <a:moveTo>
                    <a:pt x="7017639" y="2239860"/>
                  </a:moveTo>
                  <a:lnTo>
                    <a:pt x="7017639" y="2375054"/>
                  </a:lnTo>
                  <a:lnTo>
                    <a:pt x="6993255" y="2375054"/>
                  </a:lnTo>
                  <a:lnTo>
                    <a:pt x="6993255" y="2239860"/>
                  </a:lnTo>
                  <a:close/>
                  <a:moveTo>
                    <a:pt x="6993255" y="2555313"/>
                  </a:moveTo>
                  <a:lnTo>
                    <a:pt x="6993255" y="2690507"/>
                  </a:lnTo>
                  <a:lnTo>
                    <a:pt x="6968871" y="2690507"/>
                  </a:lnTo>
                  <a:lnTo>
                    <a:pt x="6968871" y="2555313"/>
                  </a:lnTo>
                  <a:close/>
                  <a:moveTo>
                    <a:pt x="6968871" y="2870766"/>
                  </a:moveTo>
                  <a:lnTo>
                    <a:pt x="6968871" y="3005961"/>
                  </a:lnTo>
                  <a:lnTo>
                    <a:pt x="6944487" y="3005961"/>
                  </a:lnTo>
                  <a:lnTo>
                    <a:pt x="6944487" y="2870766"/>
                  </a:lnTo>
                  <a:close/>
                  <a:moveTo>
                    <a:pt x="6944487" y="3186219"/>
                  </a:moveTo>
                  <a:lnTo>
                    <a:pt x="6944487" y="3321414"/>
                  </a:lnTo>
                  <a:lnTo>
                    <a:pt x="6920103" y="3321414"/>
                  </a:lnTo>
                  <a:lnTo>
                    <a:pt x="6920103" y="3186219"/>
                  </a:lnTo>
                  <a:close/>
                  <a:moveTo>
                    <a:pt x="6920103" y="3501673"/>
                  </a:moveTo>
                  <a:lnTo>
                    <a:pt x="6920103" y="3636867"/>
                  </a:lnTo>
                  <a:lnTo>
                    <a:pt x="6895719" y="3636867"/>
                  </a:lnTo>
                  <a:lnTo>
                    <a:pt x="6895719" y="3501673"/>
                  </a:lnTo>
                  <a:close/>
                  <a:moveTo>
                    <a:pt x="6895719" y="3817126"/>
                  </a:moveTo>
                  <a:lnTo>
                    <a:pt x="6895719" y="3952320"/>
                  </a:lnTo>
                  <a:lnTo>
                    <a:pt x="6871335" y="3952320"/>
                  </a:lnTo>
                  <a:lnTo>
                    <a:pt x="6871335" y="3817126"/>
                  </a:lnTo>
                  <a:close/>
                  <a:moveTo>
                    <a:pt x="6871335" y="4132580"/>
                  </a:moveTo>
                  <a:lnTo>
                    <a:pt x="6871335" y="4267774"/>
                  </a:lnTo>
                  <a:lnTo>
                    <a:pt x="6846951" y="4267774"/>
                  </a:lnTo>
                  <a:lnTo>
                    <a:pt x="6846951" y="4132580"/>
                  </a:lnTo>
                  <a:close/>
                  <a:moveTo>
                    <a:pt x="6846951" y="4448033"/>
                  </a:moveTo>
                  <a:lnTo>
                    <a:pt x="6846951" y="4583227"/>
                  </a:lnTo>
                  <a:lnTo>
                    <a:pt x="6822567" y="4583227"/>
                  </a:lnTo>
                  <a:lnTo>
                    <a:pt x="6822567" y="4448033"/>
                  </a:lnTo>
                  <a:close/>
                  <a:moveTo>
                    <a:pt x="6822567" y="4763486"/>
                  </a:moveTo>
                  <a:lnTo>
                    <a:pt x="6822567" y="4898680"/>
                  </a:lnTo>
                  <a:lnTo>
                    <a:pt x="6798183" y="4898680"/>
                  </a:lnTo>
                  <a:lnTo>
                    <a:pt x="6798183" y="4763486"/>
                  </a:lnTo>
                  <a:close/>
                  <a:moveTo>
                    <a:pt x="6798183" y="5078940"/>
                  </a:moveTo>
                  <a:lnTo>
                    <a:pt x="6798183" y="5214134"/>
                  </a:lnTo>
                  <a:lnTo>
                    <a:pt x="6773799" y="5214134"/>
                  </a:lnTo>
                  <a:lnTo>
                    <a:pt x="6773799" y="5078940"/>
                  </a:lnTo>
                  <a:close/>
                  <a:moveTo>
                    <a:pt x="6773799" y="5394393"/>
                  </a:moveTo>
                  <a:lnTo>
                    <a:pt x="6773799" y="5529587"/>
                  </a:lnTo>
                  <a:lnTo>
                    <a:pt x="6749415" y="5529587"/>
                  </a:lnTo>
                  <a:lnTo>
                    <a:pt x="6749415" y="5394393"/>
                  </a:lnTo>
                  <a:close/>
                  <a:moveTo>
                    <a:pt x="6749415" y="5709846"/>
                  </a:moveTo>
                  <a:lnTo>
                    <a:pt x="6749415" y="5845041"/>
                  </a:lnTo>
                  <a:lnTo>
                    <a:pt x="6725031" y="5845041"/>
                  </a:lnTo>
                  <a:lnTo>
                    <a:pt x="6725031" y="5709846"/>
                  </a:lnTo>
                  <a:close/>
                  <a:moveTo>
                    <a:pt x="6725031" y="6025299"/>
                  </a:moveTo>
                  <a:lnTo>
                    <a:pt x="6725031" y="6160494"/>
                  </a:lnTo>
                  <a:lnTo>
                    <a:pt x="6700647" y="6160494"/>
                  </a:lnTo>
                  <a:lnTo>
                    <a:pt x="6700647" y="6025299"/>
                  </a:lnTo>
                  <a:close/>
                  <a:moveTo>
                    <a:pt x="6700647" y="6340753"/>
                  </a:moveTo>
                  <a:lnTo>
                    <a:pt x="6700647" y="6475947"/>
                  </a:lnTo>
                  <a:lnTo>
                    <a:pt x="6676263" y="6475947"/>
                  </a:lnTo>
                  <a:lnTo>
                    <a:pt x="6676263" y="6340753"/>
                  </a:lnTo>
                  <a:close/>
                  <a:moveTo>
                    <a:pt x="6676263" y="6656206"/>
                  </a:moveTo>
                  <a:lnTo>
                    <a:pt x="6676263" y="6791401"/>
                  </a:lnTo>
                  <a:lnTo>
                    <a:pt x="6651879" y="6791401"/>
                  </a:lnTo>
                  <a:lnTo>
                    <a:pt x="6651879" y="6656206"/>
                  </a:lnTo>
                  <a:close/>
                  <a:moveTo>
                    <a:pt x="6651879" y="6971660"/>
                  </a:moveTo>
                  <a:lnTo>
                    <a:pt x="6651879" y="7106854"/>
                  </a:lnTo>
                  <a:lnTo>
                    <a:pt x="6627495" y="7106854"/>
                  </a:lnTo>
                  <a:lnTo>
                    <a:pt x="6627495" y="6971660"/>
                  </a:lnTo>
                  <a:close/>
                  <a:moveTo>
                    <a:pt x="6627495" y="7287113"/>
                  </a:moveTo>
                  <a:lnTo>
                    <a:pt x="6627495" y="7422307"/>
                  </a:lnTo>
                  <a:lnTo>
                    <a:pt x="6603111" y="7422307"/>
                  </a:lnTo>
                  <a:lnTo>
                    <a:pt x="6603111" y="7287113"/>
                  </a:lnTo>
                  <a:close/>
                  <a:moveTo>
                    <a:pt x="6603111" y="7602566"/>
                  </a:moveTo>
                  <a:lnTo>
                    <a:pt x="6603111" y="7737760"/>
                  </a:lnTo>
                  <a:lnTo>
                    <a:pt x="6578727" y="7737760"/>
                  </a:lnTo>
                  <a:lnTo>
                    <a:pt x="6578727" y="7602566"/>
                  </a:lnTo>
                  <a:close/>
                  <a:moveTo>
                    <a:pt x="6578727" y="7918020"/>
                  </a:moveTo>
                  <a:lnTo>
                    <a:pt x="6578727" y="8053214"/>
                  </a:lnTo>
                  <a:lnTo>
                    <a:pt x="6554343" y="8053214"/>
                  </a:lnTo>
                  <a:lnTo>
                    <a:pt x="6554343" y="7918020"/>
                  </a:lnTo>
                  <a:close/>
                  <a:moveTo>
                    <a:pt x="6554343" y="8233473"/>
                  </a:moveTo>
                  <a:lnTo>
                    <a:pt x="6554343" y="8368667"/>
                  </a:lnTo>
                  <a:lnTo>
                    <a:pt x="6529959" y="8368667"/>
                  </a:lnTo>
                  <a:lnTo>
                    <a:pt x="6529959" y="8233473"/>
                  </a:lnTo>
                  <a:close/>
                  <a:moveTo>
                    <a:pt x="6529959" y="8548925"/>
                  </a:moveTo>
                  <a:lnTo>
                    <a:pt x="6529959" y="8684120"/>
                  </a:lnTo>
                  <a:lnTo>
                    <a:pt x="6505575" y="8684120"/>
                  </a:lnTo>
                  <a:lnTo>
                    <a:pt x="6505575" y="8548925"/>
                  </a:lnTo>
                  <a:close/>
                  <a:moveTo>
                    <a:pt x="6505575" y="8864379"/>
                  </a:moveTo>
                  <a:lnTo>
                    <a:pt x="6505575" y="8999574"/>
                  </a:lnTo>
                  <a:lnTo>
                    <a:pt x="6481191" y="8999574"/>
                  </a:lnTo>
                  <a:lnTo>
                    <a:pt x="6481191" y="8864379"/>
                  </a:lnTo>
                  <a:close/>
                  <a:moveTo>
                    <a:pt x="6481191" y="9179833"/>
                  </a:moveTo>
                  <a:lnTo>
                    <a:pt x="6481191" y="9315027"/>
                  </a:lnTo>
                  <a:lnTo>
                    <a:pt x="6456807" y="9315027"/>
                  </a:lnTo>
                  <a:lnTo>
                    <a:pt x="6456807" y="9179833"/>
                  </a:lnTo>
                  <a:close/>
                  <a:moveTo>
                    <a:pt x="6401816" y="9438720"/>
                  </a:moveTo>
                  <a:lnTo>
                    <a:pt x="6328664" y="9438720"/>
                  </a:lnTo>
                  <a:lnTo>
                    <a:pt x="6328664" y="9393656"/>
                  </a:lnTo>
                  <a:lnTo>
                    <a:pt x="6401816" y="9393656"/>
                  </a:lnTo>
                  <a:close/>
                  <a:moveTo>
                    <a:pt x="6231128" y="9393656"/>
                  </a:moveTo>
                  <a:lnTo>
                    <a:pt x="6157976" y="9393656"/>
                  </a:lnTo>
                  <a:lnTo>
                    <a:pt x="6157976" y="9348591"/>
                  </a:lnTo>
                  <a:lnTo>
                    <a:pt x="6231128" y="9348591"/>
                  </a:lnTo>
                  <a:close/>
                  <a:moveTo>
                    <a:pt x="6060440" y="9348591"/>
                  </a:moveTo>
                  <a:lnTo>
                    <a:pt x="5987288" y="9348591"/>
                  </a:lnTo>
                  <a:lnTo>
                    <a:pt x="5987288" y="9303527"/>
                  </a:lnTo>
                  <a:lnTo>
                    <a:pt x="6060440" y="9303527"/>
                  </a:lnTo>
                  <a:close/>
                  <a:moveTo>
                    <a:pt x="5889752" y="9303527"/>
                  </a:moveTo>
                  <a:lnTo>
                    <a:pt x="6548120" y="9303527"/>
                  </a:lnTo>
                  <a:lnTo>
                    <a:pt x="6548120" y="9258461"/>
                  </a:lnTo>
                  <a:lnTo>
                    <a:pt x="6621272" y="9258461"/>
                  </a:lnTo>
                  <a:close/>
                  <a:moveTo>
                    <a:pt x="6450584" y="9258461"/>
                  </a:moveTo>
                  <a:lnTo>
                    <a:pt x="6377432" y="9258461"/>
                  </a:lnTo>
                  <a:lnTo>
                    <a:pt x="6377432" y="9213397"/>
                  </a:lnTo>
                  <a:lnTo>
                    <a:pt x="6450584" y="9213397"/>
                  </a:lnTo>
                  <a:close/>
                  <a:moveTo>
                    <a:pt x="6279896" y="9213397"/>
                  </a:moveTo>
                  <a:lnTo>
                    <a:pt x="6206744" y="9213397"/>
                  </a:lnTo>
                  <a:lnTo>
                    <a:pt x="6206744" y="9168332"/>
                  </a:lnTo>
                  <a:lnTo>
                    <a:pt x="6279896" y="9168332"/>
                  </a:lnTo>
                  <a:close/>
                  <a:moveTo>
                    <a:pt x="6109208" y="9168332"/>
                  </a:moveTo>
                  <a:lnTo>
                    <a:pt x="6036056" y="9168332"/>
                  </a:lnTo>
                  <a:lnTo>
                    <a:pt x="6036056" y="9123267"/>
                  </a:lnTo>
                  <a:lnTo>
                    <a:pt x="6109208" y="9123267"/>
                  </a:lnTo>
                  <a:close/>
                  <a:moveTo>
                    <a:pt x="5938520" y="9123267"/>
                  </a:moveTo>
                  <a:lnTo>
                    <a:pt x="5865368" y="9123267"/>
                  </a:lnTo>
                  <a:lnTo>
                    <a:pt x="5865368" y="9078202"/>
                  </a:lnTo>
                  <a:lnTo>
                    <a:pt x="5938520" y="9078202"/>
                  </a:lnTo>
                  <a:close/>
                  <a:moveTo>
                    <a:pt x="5767832" y="9078202"/>
                  </a:moveTo>
                  <a:lnTo>
                    <a:pt x="5694680" y="9078202"/>
                  </a:lnTo>
                  <a:lnTo>
                    <a:pt x="5694680" y="9033138"/>
                  </a:lnTo>
                  <a:lnTo>
                    <a:pt x="5767832" y="9033138"/>
                  </a:lnTo>
                  <a:close/>
                  <a:moveTo>
                    <a:pt x="5597144" y="9033138"/>
                  </a:moveTo>
                  <a:lnTo>
                    <a:pt x="5523992" y="9033138"/>
                  </a:lnTo>
                  <a:lnTo>
                    <a:pt x="5523992" y="8988073"/>
                  </a:lnTo>
                  <a:lnTo>
                    <a:pt x="5597144" y="8988073"/>
                  </a:lnTo>
                  <a:close/>
                  <a:moveTo>
                    <a:pt x="5426456" y="8988073"/>
                  </a:moveTo>
                  <a:lnTo>
                    <a:pt x="5353304" y="8988073"/>
                  </a:lnTo>
                  <a:lnTo>
                    <a:pt x="5353304" y="8943008"/>
                  </a:lnTo>
                  <a:lnTo>
                    <a:pt x="5426456" y="8943008"/>
                  </a:lnTo>
                  <a:close/>
                  <a:moveTo>
                    <a:pt x="5255768" y="8943008"/>
                  </a:moveTo>
                  <a:lnTo>
                    <a:pt x="5182616" y="8943008"/>
                  </a:lnTo>
                  <a:lnTo>
                    <a:pt x="5182616" y="8897944"/>
                  </a:lnTo>
                  <a:lnTo>
                    <a:pt x="5255768" y="8897944"/>
                  </a:lnTo>
                  <a:close/>
                  <a:moveTo>
                    <a:pt x="5085080" y="8897944"/>
                  </a:moveTo>
                  <a:lnTo>
                    <a:pt x="5011928" y="8897944"/>
                  </a:lnTo>
                  <a:lnTo>
                    <a:pt x="5011928" y="8852878"/>
                  </a:lnTo>
                  <a:lnTo>
                    <a:pt x="5085080" y="8852878"/>
                  </a:lnTo>
                  <a:close/>
                  <a:moveTo>
                    <a:pt x="4914392" y="8852878"/>
                  </a:moveTo>
                  <a:lnTo>
                    <a:pt x="4841240" y="8852878"/>
                  </a:lnTo>
                  <a:lnTo>
                    <a:pt x="4841240" y="8807814"/>
                  </a:lnTo>
                  <a:lnTo>
                    <a:pt x="4914392" y="8807814"/>
                  </a:lnTo>
                  <a:close/>
                  <a:moveTo>
                    <a:pt x="4743704" y="8807814"/>
                  </a:moveTo>
                  <a:lnTo>
                    <a:pt x="4670552" y="8807814"/>
                  </a:lnTo>
                  <a:lnTo>
                    <a:pt x="4670552" y="8762749"/>
                  </a:lnTo>
                  <a:lnTo>
                    <a:pt x="4743704" y="8762749"/>
                  </a:lnTo>
                  <a:close/>
                  <a:moveTo>
                    <a:pt x="4573016" y="8762749"/>
                  </a:moveTo>
                  <a:lnTo>
                    <a:pt x="4499864" y="8762749"/>
                  </a:lnTo>
                  <a:lnTo>
                    <a:pt x="4499864" y="8717684"/>
                  </a:lnTo>
                  <a:lnTo>
                    <a:pt x="4573016" y="8717684"/>
                  </a:lnTo>
                  <a:close/>
                  <a:moveTo>
                    <a:pt x="4402328" y="8717684"/>
                  </a:moveTo>
                  <a:lnTo>
                    <a:pt x="4329176" y="8717684"/>
                  </a:lnTo>
                  <a:lnTo>
                    <a:pt x="4329176" y="8672619"/>
                  </a:lnTo>
                  <a:lnTo>
                    <a:pt x="4402328" y="8672619"/>
                  </a:lnTo>
                  <a:close/>
                  <a:moveTo>
                    <a:pt x="4231640" y="8672619"/>
                  </a:moveTo>
                  <a:lnTo>
                    <a:pt x="4158488" y="8672619"/>
                  </a:lnTo>
                  <a:lnTo>
                    <a:pt x="4158488" y="8627555"/>
                  </a:lnTo>
                  <a:lnTo>
                    <a:pt x="4231640" y="8627555"/>
                  </a:lnTo>
                  <a:close/>
                  <a:moveTo>
                    <a:pt x="4060952" y="8627555"/>
                  </a:moveTo>
                  <a:lnTo>
                    <a:pt x="3987800" y="8627555"/>
                  </a:lnTo>
                  <a:lnTo>
                    <a:pt x="3987800" y="8582490"/>
                  </a:lnTo>
                  <a:lnTo>
                    <a:pt x="4060952" y="8582490"/>
                  </a:lnTo>
                  <a:close/>
                  <a:moveTo>
                    <a:pt x="3890264" y="8582490"/>
                  </a:moveTo>
                  <a:lnTo>
                    <a:pt x="3817112" y="8582490"/>
                  </a:lnTo>
                  <a:lnTo>
                    <a:pt x="3817112" y="8537425"/>
                  </a:lnTo>
                  <a:lnTo>
                    <a:pt x="3890264" y="8537425"/>
                  </a:lnTo>
                  <a:close/>
                  <a:moveTo>
                    <a:pt x="3719576" y="8537425"/>
                  </a:moveTo>
                  <a:lnTo>
                    <a:pt x="3646424" y="8537425"/>
                  </a:lnTo>
                  <a:lnTo>
                    <a:pt x="3646424" y="8492360"/>
                  </a:lnTo>
                  <a:lnTo>
                    <a:pt x="3719576" y="8492360"/>
                  </a:lnTo>
                  <a:close/>
                  <a:moveTo>
                    <a:pt x="3548888" y="8492360"/>
                  </a:moveTo>
                  <a:lnTo>
                    <a:pt x="3475736" y="8492360"/>
                  </a:lnTo>
                  <a:lnTo>
                    <a:pt x="3475736" y="8447296"/>
                  </a:lnTo>
                  <a:lnTo>
                    <a:pt x="3548888" y="8447296"/>
                  </a:lnTo>
                  <a:close/>
                  <a:moveTo>
                    <a:pt x="3378200" y="8447296"/>
                  </a:moveTo>
                  <a:lnTo>
                    <a:pt x="3305048" y="8447296"/>
                  </a:lnTo>
                  <a:lnTo>
                    <a:pt x="3305048" y="8402231"/>
                  </a:lnTo>
                  <a:lnTo>
                    <a:pt x="3378200" y="8402231"/>
                  </a:lnTo>
                  <a:close/>
                  <a:moveTo>
                    <a:pt x="3207512" y="8402231"/>
                  </a:moveTo>
                  <a:lnTo>
                    <a:pt x="3134360" y="8402231"/>
                  </a:lnTo>
                  <a:lnTo>
                    <a:pt x="3134360" y="8357167"/>
                  </a:lnTo>
                  <a:lnTo>
                    <a:pt x="3207512" y="8357167"/>
                  </a:lnTo>
                  <a:close/>
                  <a:moveTo>
                    <a:pt x="3036824" y="8357167"/>
                  </a:moveTo>
                  <a:lnTo>
                    <a:pt x="2963672" y="8357167"/>
                  </a:lnTo>
                  <a:lnTo>
                    <a:pt x="2963672" y="8312101"/>
                  </a:lnTo>
                  <a:lnTo>
                    <a:pt x="3036824" y="8312101"/>
                  </a:lnTo>
                  <a:close/>
                  <a:moveTo>
                    <a:pt x="2866136" y="8312101"/>
                  </a:moveTo>
                  <a:lnTo>
                    <a:pt x="2792984" y="8312101"/>
                  </a:lnTo>
                  <a:lnTo>
                    <a:pt x="2792984" y="8267036"/>
                  </a:lnTo>
                  <a:lnTo>
                    <a:pt x="2866136" y="8267036"/>
                  </a:lnTo>
                  <a:close/>
                  <a:moveTo>
                    <a:pt x="2695448" y="8267036"/>
                  </a:moveTo>
                  <a:lnTo>
                    <a:pt x="2622296" y="8267036"/>
                  </a:lnTo>
                  <a:lnTo>
                    <a:pt x="2622296" y="8221972"/>
                  </a:lnTo>
                  <a:lnTo>
                    <a:pt x="2695448" y="8221972"/>
                  </a:lnTo>
                  <a:close/>
                  <a:moveTo>
                    <a:pt x="2524760" y="8221972"/>
                  </a:moveTo>
                  <a:lnTo>
                    <a:pt x="2451608" y="8221972"/>
                  </a:lnTo>
                  <a:lnTo>
                    <a:pt x="2451608" y="8176907"/>
                  </a:lnTo>
                  <a:lnTo>
                    <a:pt x="2524760" y="8176907"/>
                  </a:lnTo>
                  <a:close/>
                  <a:moveTo>
                    <a:pt x="2354072" y="8176907"/>
                  </a:moveTo>
                  <a:lnTo>
                    <a:pt x="2280920" y="8176907"/>
                  </a:lnTo>
                  <a:lnTo>
                    <a:pt x="2280920" y="8131842"/>
                  </a:lnTo>
                  <a:lnTo>
                    <a:pt x="2354072" y="8131842"/>
                  </a:lnTo>
                  <a:close/>
                  <a:moveTo>
                    <a:pt x="2183384" y="8131842"/>
                  </a:moveTo>
                  <a:lnTo>
                    <a:pt x="2110232" y="8131842"/>
                  </a:lnTo>
                  <a:lnTo>
                    <a:pt x="2110232" y="8086777"/>
                  </a:lnTo>
                  <a:lnTo>
                    <a:pt x="2183384" y="8086777"/>
                  </a:lnTo>
                  <a:close/>
                  <a:moveTo>
                    <a:pt x="2012696" y="8086777"/>
                  </a:moveTo>
                  <a:lnTo>
                    <a:pt x="1939544" y="8086777"/>
                  </a:lnTo>
                  <a:lnTo>
                    <a:pt x="1939544" y="8041713"/>
                  </a:lnTo>
                  <a:lnTo>
                    <a:pt x="2012696" y="8041713"/>
                  </a:lnTo>
                  <a:close/>
                  <a:moveTo>
                    <a:pt x="1842008" y="8041713"/>
                  </a:moveTo>
                  <a:lnTo>
                    <a:pt x="1768856" y="8041713"/>
                  </a:lnTo>
                  <a:lnTo>
                    <a:pt x="1768856" y="7996648"/>
                  </a:lnTo>
                  <a:lnTo>
                    <a:pt x="1842008" y="7996648"/>
                  </a:lnTo>
                  <a:close/>
                  <a:moveTo>
                    <a:pt x="1671320" y="7996648"/>
                  </a:moveTo>
                  <a:lnTo>
                    <a:pt x="1598168" y="7996648"/>
                  </a:lnTo>
                  <a:lnTo>
                    <a:pt x="1598168" y="7951584"/>
                  </a:lnTo>
                  <a:lnTo>
                    <a:pt x="1671320" y="7951584"/>
                  </a:lnTo>
                  <a:close/>
                  <a:moveTo>
                    <a:pt x="1500632" y="7951584"/>
                  </a:moveTo>
                  <a:lnTo>
                    <a:pt x="1427480" y="7951584"/>
                  </a:lnTo>
                  <a:lnTo>
                    <a:pt x="1427480" y="7906518"/>
                  </a:lnTo>
                  <a:lnTo>
                    <a:pt x="1500632" y="7906518"/>
                  </a:lnTo>
                  <a:close/>
                  <a:moveTo>
                    <a:pt x="1329944" y="7906518"/>
                  </a:moveTo>
                  <a:lnTo>
                    <a:pt x="1256792" y="7906518"/>
                  </a:lnTo>
                  <a:lnTo>
                    <a:pt x="1256792" y="7861454"/>
                  </a:lnTo>
                  <a:lnTo>
                    <a:pt x="1329944" y="7861454"/>
                  </a:lnTo>
                  <a:close/>
                  <a:moveTo>
                    <a:pt x="1159256" y="7861454"/>
                  </a:moveTo>
                  <a:lnTo>
                    <a:pt x="1086104" y="7861454"/>
                  </a:lnTo>
                  <a:lnTo>
                    <a:pt x="1086104" y="7816389"/>
                  </a:lnTo>
                  <a:lnTo>
                    <a:pt x="1159256" y="7816389"/>
                  </a:lnTo>
                  <a:close/>
                  <a:moveTo>
                    <a:pt x="988568" y="7816389"/>
                  </a:moveTo>
                  <a:lnTo>
                    <a:pt x="915416" y="7816389"/>
                  </a:lnTo>
                  <a:lnTo>
                    <a:pt x="915416" y="7771325"/>
                  </a:lnTo>
                  <a:lnTo>
                    <a:pt x="988568" y="7771325"/>
                  </a:lnTo>
                  <a:close/>
                  <a:moveTo>
                    <a:pt x="817880" y="7771325"/>
                  </a:moveTo>
                  <a:lnTo>
                    <a:pt x="744728" y="7771325"/>
                  </a:lnTo>
                  <a:lnTo>
                    <a:pt x="744728" y="7726259"/>
                  </a:lnTo>
                  <a:lnTo>
                    <a:pt x="817880" y="7726259"/>
                  </a:lnTo>
                  <a:close/>
                  <a:moveTo>
                    <a:pt x="647192" y="7726259"/>
                  </a:moveTo>
                  <a:lnTo>
                    <a:pt x="574040" y="7726259"/>
                  </a:lnTo>
                  <a:lnTo>
                    <a:pt x="574040" y="7681195"/>
                  </a:lnTo>
                  <a:lnTo>
                    <a:pt x="647192" y="7681195"/>
                  </a:lnTo>
                  <a:close/>
                  <a:moveTo>
                    <a:pt x="476504" y="7681195"/>
                  </a:moveTo>
                  <a:lnTo>
                    <a:pt x="403352" y="7681195"/>
                  </a:lnTo>
                  <a:lnTo>
                    <a:pt x="403352" y="7636130"/>
                  </a:lnTo>
                  <a:lnTo>
                    <a:pt x="476504" y="7636130"/>
                  </a:lnTo>
                  <a:close/>
                  <a:moveTo>
                    <a:pt x="305816" y="7636130"/>
                  </a:moveTo>
                  <a:lnTo>
                    <a:pt x="232664" y="7636130"/>
                  </a:lnTo>
                  <a:lnTo>
                    <a:pt x="232664" y="7591065"/>
                  </a:lnTo>
                  <a:lnTo>
                    <a:pt x="305816" y="7591065"/>
                  </a:lnTo>
                  <a:close/>
                  <a:moveTo>
                    <a:pt x="135128" y="7591065"/>
                  </a:moveTo>
                  <a:lnTo>
                    <a:pt x="61976" y="7591065"/>
                  </a:lnTo>
                  <a:lnTo>
                    <a:pt x="61976" y="7546001"/>
                  </a:lnTo>
                  <a:lnTo>
                    <a:pt x="135128" y="7546001"/>
                  </a:lnTo>
                  <a:close/>
                  <a:moveTo>
                    <a:pt x="0" y="9327937"/>
                  </a:moveTo>
                  <a:lnTo>
                    <a:pt x="0" y="9192742"/>
                  </a:lnTo>
                  <a:lnTo>
                    <a:pt x="24384" y="9192742"/>
                  </a:lnTo>
                  <a:lnTo>
                    <a:pt x="24384" y="9327937"/>
                  </a:lnTo>
                  <a:close/>
                  <a:moveTo>
                    <a:pt x="24384" y="9012483"/>
                  </a:moveTo>
                  <a:lnTo>
                    <a:pt x="24384" y="8877289"/>
                  </a:lnTo>
                  <a:lnTo>
                    <a:pt x="24384" y="9012483"/>
                  </a:lnTo>
                  <a:close/>
                  <a:moveTo>
                    <a:pt x="24384" y="8697030"/>
                  </a:moveTo>
                  <a:lnTo>
                    <a:pt x="24384" y="8561836"/>
                  </a:lnTo>
                  <a:lnTo>
                    <a:pt x="24384" y="8697030"/>
                  </a:lnTo>
                  <a:close/>
                  <a:moveTo>
                    <a:pt x="0" y="8381577"/>
                  </a:moveTo>
                  <a:lnTo>
                    <a:pt x="0" y="8246382"/>
                  </a:lnTo>
                  <a:lnTo>
                    <a:pt x="24384" y="8246382"/>
                  </a:lnTo>
                  <a:lnTo>
                    <a:pt x="24384" y="8381577"/>
                  </a:lnTo>
                  <a:close/>
                  <a:moveTo>
                    <a:pt x="24384" y="8066123"/>
                  </a:moveTo>
                  <a:lnTo>
                    <a:pt x="24384" y="7930928"/>
                  </a:lnTo>
                  <a:lnTo>
                    <a:pt x="24384" y="8066123"/>
                  </a:lnTo>
                  <a:close/>
                  <a:moveTo>
                    <a:pt x="24384" y="7750670"/>
                  </a:moveTo>
                  <a:lnTo>
                    <a:pt x="24384" y="7615475"/>
                  </a:lnTo>
                  <a:lnTo>
                    <a:pt x="24384" y="7750670"/>
                  </a:lnTo>
                  <a:close/>
                  <a:moveTo>
                    <a:pt x="24384" y="7435217"/>
                  </a:moveTo>
                  <a:lnTo>
                    <a:pt x="24384" y="7300022"/>
                  </a:lnTo>
                  <a:lnTo>
                    <a:pt x="24384" y="7435217"/>
                  </a:lnTo>
                  <a:close/>
                  <a:moveTo>
                    <a:pt x="24384" y="7119763"/>
                  </a:moveTo>
                  <a:lnTo>
                    <a:pt x="24384" y="6984568"/>
                  </a:lnTo>
                  <a:lnTo>
                    <a:pt x="24384" y="7119763"/>
                  </a:lnTo>
                  <a:close/>
                  <a:moveTo>
                    <a:pt x="0" y="6804309"/>
                  </a:moveTo>
                  <a:lnTo>
                    <a:pt x="0" y="6669115"/>
                  </a:lnTo>
                  <a:lnTo>
                    <a:pt x="24384" y="6669115"/>
                  </a:lnTo>
                  <a:lnTo>
                    <a:pt x="24384" y="6804309"/>
                  </a:lnTo>
                  <a:close/>
                  <a:moveTo>
                    <a:pt x="24384" y="6488856"/>
                  </a:moveTo>
                  <a:lnTo>
                    <a:pt x="24384" y="6353663"/>
                  </a:lnTo>
                  <a:lnTo>
                    <a:pt x="24384" y="6488857"/>
                  </a:lnTo>
                  <a:close/>
                  <a:moveTo>
                    <a:pt x="24384" y="6173403"/>
                  </a:moveTo>
                  <a:lnTo>
                    <a:pt x="24384" y="6038209"/>
                  </a:lnTo>
                  <a:lnTo>
                    <a:pt x="24384" y="6173403"/>
                  </a:lnTo>
                  <a:close/>
                  <a:moveTo>
                    <a:pt x="24384" y="5857950"/>
                  </a:moveTo>
                  <a:lnTo>
                    <a:pt x="24384" y="5722756"/>
                  </a:lnTo>
                  <a:lnTo>
                    <a:pt x="24384" y="5857950"/>
                  </a:lnTo>
                  <a:close/>
                  <a:moveTo>
                    <a:pt x="24384" y="5542497"/>
                  </a:moveTo>
                  <a:lnTo>
                    <a:pt x="24384" y="5407303"/>
                  </a:lnTo>
                  <a:lnTo>
                    <a:pt x="24384" y="5542497"/>
                  </a:lnTo>
                  <a:close/>
                  <a:moveTo>
                    <a:pt x="0" y="5227043"/>
                  </a:moveTo>
                  <a:lnTo>
                    <a:pt x="0" y="5091849"/>
                  </a:lnTo>
                  <a:lnTo>
                    <a:pt x="24384" y="5091849"/>
                  </a:lnTo>
                  <a:lnTo>
                    <a:pt x="24384" y="5227043"/>
                  </a:lnTo>
                  <a:close/>
                  <a:moveTo>
                    <a:pt x="24384" y="4911590"/>
                  </a:moveTo>
                  <a:lnTo>
                    <a:pt x="24384" y="4776395"/>
                  </a:lnTo>
                  <a:lnTo>
                    <a:pt x="24384" y="4911590"/>
                  </a:lnTo>
                  <a:close/>
                  <a:moveTo>
                    <a:pt x="24384" y="4596137"/>
                  </a:moveTo>
                  <a:lnTo>
                    <a:pt x="24384" y="4460942"/>
                  </a:lnTo>
                  <a:lnTo>
                    <a:pt x="24384" y="4596137"/>
                  </a:lnTo>
                  <a:close/>
                  <a:moveTo>
                    <a:pt x="24384" y="4280683"/>
                  </a:moveTo>
                  <a:lnTo>
                    <a:pt x="24384" y="4145488"/>
                  </a:lnTo>
                  <a:lnTo>
                    <a:pt x="24384" y="4280683"/>
                  </a:lnTo>
                  <a:close/>
                  <a:moveTo>
                    <a:pt x="24384" y="3965230"/>
                  </a:moveTo>
                  <a:lnTo>
                    <a:pt x="24384" y="3830036"/>
                  </a:lnTo>
                  <a:lnTo>
                    <a:pt x="24384" y="3965230"/>
                  </a:lnTo>
                  <a:close/>
                  <a:moveTo>
                    <a:pt x="0" y="3649776"/>
                  </a:moveTo>
                  <a:lnTo>
                    <a:pt x="0" y="3514582"/>
                  </a:lnTo>
                  <a:lnTo>
                    <a:pt x="24384" y="3514582"/>
                  </a:lnTo>
                  <a:lnTo>
                    <a:pt x="24384" y="3649776"/>
                  </a:lnTo>
                  <a:close/>
                  <a:moveTo>
                    <a:pt x="24384" y="3334323"/>
                  </a:moveTo>
                  <a:lnTo>
                    <a:pt x="24384" y="3199129"/>
                  </a:lnTo>
                  <a:lnTo>
                    <a:pt x="24384" y="3334323"/>
                  </a:lnTo>
                  <a:close/>
                  <a:moveTo>
                    <a:pt x="24384" y="3018870"/>
                  </a:moveTo>
                  <a:lnTo>
                    <a:pt x="24384" y="2883675"/>
                  </a:lnTo>
                  <a:lnTo>
                    <a:pt x="24384" y="3018870"/>
                  </a:lnTo>
                  <a:close/>
                  <a:moveTo>
                    <a:pt x="24384" y="2703417"/>
                  </a:moveTo>
                  <a:lnTo>
                    <a:pt x="24384" y="2568222"/>
                  </a:lnTo>
                  <a:lnTo>
                    <a:pt x="24384" y="2703417"/>
                  </a:lnTo>
                  <a:close/>
                  <a:moveTo>
                    <a:pt x="24384" y="2387963"/>
                  </a:moveTo>
                  <a:lnTo>
                    <a:pt x="24384" y="2252769"/>
                  </a:lnTo>
                  <a:lnTo>
                    <a:pt x="24384" y="2387963"/>
                  </a:lnTo>
                  <a:close/>
                  <a:moveTo>
                    <a:pt x="0" y="2072510"/>
                  </a:moveTo>
                  <a:lnTo>
                    <a:pt x="0" y="1937315"/>
                  </a:lnTo>
                  <a:lnTo>
                    <a:pt x="24384" y="1937315"/>
                  </a:lnTo>
                  <a:lnTo>
                    <a:pt x="24384" y="2072510"/>
                  </a:lnTo>
                  <a:close/>
                  <a:moveTo>
                    <a:pt x="0" y="1757056"/>
                  </a:moveTo>
                  <a:lnTo>
                    <a:pt x="0" y="1621862"/>
                  </a:lnTo>
                  <a:lnTo>
                    <a:pt x="24384" y="1621862"/>
                  </a:lnTo>
                  <a:lnTo>
                    <a:pt x="24384" y="1757056"/>
                  </a:lnTo>
                  <a:close/>
                  <a:moveTo>
                    <a:pt x="0" y="1441603"/>
                  </a:moveTo>
                  <a:lnTo>
                    <a:pt x="0" y="1306409"/>
                  </a:lnTo>
                  <a:lnTo>
                    <a:pt x="24384" y="1306409"/>
                  </a:lnTo>
                  <a:lnTo>
                    <a:pt x="24384" y="1441603"/>
                  </a:lnTo>
                  <a:close/>
                  <a:moveTo>
                    <a:pt x="0" y="1126150"/>
                  </a:moveTo>
                  <a:lnTo>
                    <a:pt x="0" y="990955"/>
                  </a:lnTo>
                  <a:lnTo>
                    <a:pt x="24384" y="990955"/>
                  </a:lnTo>
                  <a:lnTo>
                    <a:pt x="24384" y="1126150"/>
                  </a:lnTo>
                  <a:close/>
                  <a:moveTo>
                    <a:pt x="0" y="810696"/>
                  </a:moveTo>
                  <a:lnTo>
                    <a:pt x="0" y="675502"/>
                  </a:lnTo>
                  <a:lnTo>
                    <a:pt x="24384" y="675502"/>
                  </a:lnTo>
                  <a:lnTo>
                    <a:pt x="24384" y="810696"/>
                  </a:lnTo>
                  <a:close/>
                  <a:moveTo>
                    <a:pt x="0" y="495243"/>
                  </a:moveTo>
                  <a:lnTo>
                    <a:pt x="0" y="360049"/>
                  </a:lnTo>
                  <a:lnTo>
                    <a:pt x="24384" y="360049"/>
                  </a:lnTo>
                  <a:lnTo>
                    <a:pt x="24384" y="495243"/>
                  </a:lnTo>
                  <a:close/>
                  <a:moveTo>
                    <a:pt x="0" y="179790"/>
                  </a:moveTo>
                  <a:lnTo>
                    <a:pt x="0" y="44595"/>
                  </a:lnTo>
                  <a:lnTo>
                    <a:pt x="24384" y="44595"/>
                  </a:lnTo>
                  <a:lnTo>
                    <a:pt x="24384" y="179790"/>
                  </a:lnTo>
                  <a:close/>
                  <a:moveTo>
                    <a:pt x="12192" y="0"/>
                  </a:moveTo>
                  <a:lnTo>
                    <a:pt x="85344" y="0"/>
                  </a:lnTo>
                  <a:lnTo>
                    <a:pt x="85344" y="45065"/>
                  </a:lnTo>
                  <a:lnTo>
                    <a:pt x="12192" y="45065"/>
                  </a:lnTo>
                  <a:close/>
                </a:path>
              </a:pathLst>
            </a:custGeom>
            <a:solidFill>
              <a:srgbClr val="DDDDDD"/>
            </a:solidFill>
          </p:spPr>
        </p:sp>
        <p:sp>
          <p:nvSpPr>
            <p:cNvPr id="7" name="Freeform 7"/>
            <p:cNvSpPr/>
            <p:nvPr/>
          </p:nvSpPr>
          <p:spPr>
            <a:xfrm>
              <a:off x="12191" y="22533"/>
              <a:ext cx="7163942" cy="9393658"/>
            </a:xfrm>
            <a:custGeom>
              <a:avLst/>
              <a:gdLst/>
              <a:ahLst/>
              <a:cxnLst/>
              <a:rect l="l" t="t" r="r" b="b"/>
              <a:pathLst>
                <a:path w="7163943" h="9393656">
                  <a:moveTo>
                    <a:pt x="0" y="0"/>
                  </a:moveTo>
                  <a:lnTo>
                    <a:pt x="7163943" y="0"/>
                  </a:lnTo>
                  <a:lnTo>
                    <a:pt x="7163943" y="9393656"/>
                  </a:lnTo>
                  <a:lnTo>
                    <a:pt x="0" y="9393656"/>
                  </a:lnTo>
                  <a:close/>
                </a:path>
              </a:pathLst>
            </a:custGeom>
            <a:blipFill>
              <a:blip r:embed="rId4"/>
              <a:stretch>
                <a:fillRect l="-15784" t="-239" r="-15892" b="-182"/>
              </a:stretch>
            </a:blipFill>
          </p:spPr>
          <p:txBody>
            <a:bodyPr/>
            <a:lstStyle/>
            <a:p>
              <a:endParaRPr lang="en-AE" dirty="0"/>
            </a:p>
          </p:txBody>
        </p:sp>
      </p:grpSp>
      <p:sp>
        <p:nvSpPr>
          <p:cNvPr id="10" name="Freeform 10"/>
          <p:cNvSpPr/>
          <p:nvPr/>
        </p:nvSpPr>
        <p:spPr>
          <a:xfrm>
            <a:off x="9796260" y="2749964"/>
            <a:ext cx="4250311" cy="5346836"/>
          </a:xfrm>
          <a:custGeom>
            <a:avLst/>
            <a:gdLst/>
            <a:ahLst/>
            <a:cxnLst/>
            <a:rect l="l" t="t" r="r" b="b"/>
            <a:pathLst>
              <a:path w="7229676" h="9094840">
                <a:moveTo>
                  <a:pt x="0" y="0"/>
                </a:moveTo>
                <a:lnTo>
                  <a:pt x="7229676" y="0"/>
                </a:lnTo>
                <a:lnTo>
                  <a:pt x="7229676" y="9094840"/>
                </a:lnTo>
                <a:lnTo>
                  <a:pt x="0" y="9094840"/>
                </a:lnTo>
                <a:close/>
              </a:path>
            </a:pathLst>
          </a:custGeom>
          <a:blipFill>
            <a:blip r:embed="rId5"/>
            <a:stretch>
              <a:fillRect l="-13164" t="-277" r="-13242" b="-206"/>
            </a:stretch>
          </a:blipFill>
        </p:spPr>
      </p:sp>
      <p:grpSp>
        <p:nvGrpSpPr>
          <p:cNvPr id="12" name="Group 12"/>
          <p:cNvGrpSpPr/>
          <p:nvPr/>
        </p:nvGrpSpPr>
        <p:grpSpPr>
          <a:xfrm rot="-5400000">
            <a:off x="2712845" y="5919067"/>
            <a:ext cx="283764" cy="4101296"/>
            <a:chOff x="0" y="0"/>
            <a:chExt cx="74736" cy="1080177"/>
          </a:xfrm>
        </p:grpSpPr>
        <p:sp>
          <p:nvSpPr>
            <p:cNvPr id="13" name="Freeform 13"/>
            <p:cNvSpPr/>
            <p:nvPr/>
          </p:nvSpPr>
          <p:spPr>
            <a:xfrm>
              <a:off x="0" y="0"/>
              <a:ext cx="74736" cy="1080177"/>
            </a:xfrm>
            <a:custGeom>
              <a:avLst/>
              <a:gdLst/>
              <a:ahLst/>
              <a:cxnLst/>
              <a:rect l="l" t="t" r="r" b="b"/>
              <a:pathLst>
                <a:path w="74736" h="1080177">
                  <a:moveTo>
                    <a:pt x="0" y="0"/>
                  </a:moveTo>
                  <a:lnTo>
                    <a:pt x="74736" y="0"/>
                  </a:lnTo>
                  <a:lnTo>
                    <a:pt x="74736" y="1080177"/>
                  </a:lnTo>
                  <a:lnTo>
                    <a:pt x="0" y="1080177"/>
                  </a:lnTo>
                  <a:close/>
                </a:path>
              </a:pathLst>
            </a:custGeom>
            <a:solidFill>
              <a:srgbClr val="00569E"/>
            </a:solidFill>
            <a:ln w="66675" cap="sq">
              <a:solidFill>
                <a:srgbClr val="00569E"/>
              </a:solidFill>
              <a:prstDash val="solid"/>
              <a:miter/>
            </a:ln>
          </p:spPr>
        </p:sp>
        <p:sp>
          <p:nvSpPr>
            <p:cNvPr id="14" name="TextBox 14"/>
            <p:cNvSpPr txBox="1"/>
            <p:nvPr/>
          </p:nvSpPr>
          <p:spPr>
            <a:xfrm>
              <a:off x="0" y="-38100"/>
              <a:ext cx="74736" cy="1118277"/>
            </a:xfrm>
            <a:prstGeom prst="rect">
              <a:avLst/>
            </a:prstGeom>
          </p:spPr>
          <p:txBody>
            <a:bodyPr lIns="50800" tIns="50800" rIns="50800" bIns="50800" rtlCol="0" anchor="ctr"/>
            <a:lstStyle/>
            <a:p>
              <a:pPr algn="ctr">
                <a:lnSpc>
                  <a:spcPts val="2590"/>
                </a:lnSpc>
              </a:pPr>
              <a:endParaRPr/>
            </a:p>
          </p:txBody>
        </p:sp>
      </p:grpSp>
      <p:grpSp>
        <p:nvGrpSpPr>
          <p:cNvPr id="15" name="Group 15"/>
          <p:cNvGrpSpPr/>
          <p:nvPr/>
        </p:nvGrpSpPr>
        <p:grpSpPr>
          <a:xfrm rot="-5400000">
            <a:off x="11779550" y="5838235"/>
            <a:ext cx="283764" cy="4262960"/>
            <a:chOff x="0" y="0"/>
            <a:chExt cx="74736" cy="1122755"/>
          </a:xfrm>
        </p:grpSpPr>
        <p:sp>
          <p:nvSpPr>
            <p:cNvPr id="16" name="Freeform 16"/>
            <p:cNvSpPr/>
            <p:nvPr/>
          </p:nvSpPr>
          <p:spPr>
            <a:xfrm>
              <a:off x="0" y="0"/>
              <a:ext cx="74736" cy="1122755"/>
            </a:xfrm>
            <a:custGeom>
              <a:avLst/>
              <a:gdLst/>
              <a:ahLst/>
              <a:cxnLst/>
              <a:rect l="l" t="t" r="r" b="b"/>
              <a:pathLst>
                <a:path w="74736" h="1122755">
                  <a:moveTo>
                    <a:pt x="0" y="0"/>
                  </a:moveTo>
                  <a:lnTo>
                    <a:pt x="74736" y="0"/>
                  </a:lnTo>
                  <a:lnTo>
                    <a:pt x="74736" y="1122755"/>
                  </a:lnTo>
                  <a:lnTo>
                    <a:pt x="0" y="1122755"/>
                  </a:lnTo>
                  <a:close/>
                </a:path>
              </a:pathLst>
            </a:custGeom>
            <a:solidFill>
              <a:srgbClr val="00569E"/>
            </a:solidFill>
            <a:ln w="66675" cap="sq">
              <a:solidFill>
                <a:srgbClr val="00569E"/>
              </a:solidFill>
              <a:prstDash val="solid"/>
              <a:miter/>
            </a:ln>
          </p:spPr>
        </p:sp>
        <p:sp>
          <p:nvSpPr>
            <p:cNvPr id="17" name="TextBox 17"/>
            <p:cNvSpPr txBox="1"/>
            <p:nvPr/>
          </p:nvSpPr>
          <p:spPr>
            <a:xfrm>
              <a:off x="0" y="-38100"/>
              <a:ext cx="74736" cy="1160855"/>
            </a:xfrm>
            <a:prstGeom prst="rect">
              <a:avLst/>
            </a:prstGeom>
          </p:spPr>
          <p:txBody>
            <a:bodyPr lIns="50800" tIns="50800" rIns="50800" bIns="50800" rtlCol="0" anchor="ctr"/>
            <a:lstStyle/>
            <a:p>
              <a:pPr algn="ctr">
                <a:lnSpc>
                  <a:spcPts val="2590"/>
                </a:lnSpc>
              </a:pPr>
              <a:endParaRPr/>
            </a:p>
          </p:txBody>
        </p:sp>
      </p:grpSp>
      <p:sp>
        <p:nvSpPr>
          <p:cNvPr id="18" name="TextBox 18"/>
          <p:cNvSpPr txBox="1"/>
          <p:nvPr/>
        </p:nvSpPr>
        <p:spPr>
          <a:xfrm>
            <a:off x="804079" y="700888"/>
            <a:ext cx="4937919" cy="952500"/>
          </a:xfrm>
          <a:prstGeom prst="rect">
            <a:avLst/>
          </a:prstGeom>
        </p:spPr>
        <p:txBody>
          <a:bodyPr lIns="0" tIns="0" rIns="0" bIns="0" rtlCol="0" anchor="t">
            <a:spAutoFit/>
          </a:bodyPr>
          <a:lstStyle/>
          <a:p>
            <a:pPr algn="l">
              <a:lnSpc>
                <a:spcPts val="7559"/>
              </a:lnSpc>
            </a:pPr>
            <a:r>
              <a:rPr lang="en-US" sz="6299" b="1">
                <a:solidFill>
                  <a:srgbClr val="084C6E"/>
                </a:solidFill>
                <a:latin typeface="Aileron Bold"/>
                <a:ea typeface="Aileron Bold"/>
                <a:cs typeface="Aileron Bold"/>
                <a:sym typeface="Aileron Bold"/>
              </a:rPr>
              <a:t>LEADERSHIP</a:t>
            </a:r>
          </a:p>
        </p:txBody>
      </p:sp>
      <p:sp>
        <p:nvSpPr>
          <p:cNvPr id="19" name="TextBox 19"/>
          <p:cNvSpPr txBox="1"/>
          <p:nvPr/>
        </p:nvSpPr>
        <p:spPr>
          <a:xfrm>
            <a:off x="5114081" y="3324412"/>
            <a:ext cx="7429500" cy="501650"/>
          </a:xfrm>
          <a:prstGeom prst="rect">
            <a:avLst/>
          </a:prstGeom>
        </p:spPr>
        <p:txBody>
          <a:bodyPr lIns="0" tIns="0" rIns="0" bIns="0" rtlCol="0" anchor="t">
            <a:spAutoFit/>
          </a:bodyPr>
          <a:lstStyle/>
          <a:p>
            <a:pPr algn="l">
              <a:lnSpc>
                <a:spcPts val="3840"/>
              </a:lnSpc>
            </a:pPr>
            <a:r>
              <a:rPr lang="en-US" sz="3200" b="1">
                <a:solidFill>
                  <a:srgbClr val="00569E"/>
                </a:solidFill>
                <a:latin typeface="Now Bold"/>
                <a:ea typeface="Now Bold"/>
                <a:cs typeface="Now Bold"/>
                <a:sym typeface="Now Bold"/>
              </a:rPr>
              <a:t>Jose Zachariah, FCA</a:t>
            </a:r>
          </a:p>
        </p:txBody>
      </p:sp>
      <p:sp>
        <p:nvSpPr>
          <p:cNvPr id="20" name="TextBox 20"/>
          <p:cNvSpPr txBox="1"/>
          <p:nvPr/>
        </p:nvSpPr>
        <p:spPr>
          <a:xfrm>
            <a:off x="5114081" y="4530912"/>
            <a:ext cx="7429500" cy="238125"/>
          </a:xfrm>
          <a:prstGeom prst="rect">
            <a:avLst/>
          </a:prstGeom>
        </p:spPr>
        <p:txBody>
          <a:bodyPr lIns="0" tIns="0" rIns="0" bIns="0" rtlCol="0" anchor="t">
            <a:spAutoFit/>
          </a:bodyPr>
          <a:lstStyle/>
          <a:p>
            <a:pPr algn="l">
              <a:lnSpc>
                <a:spcPts val="1800"/>
              </a:lnSpc>
            </a:pPr>
            <a:r>
              <a:rPr lang="en-US" sz="1500" spc="-37">
                <a:solidFill>
                  <a:srgbClr val="000000"/>
                </a:solidFill>
                <a:latin typeface="Montserrat"/>
                <a:ea typeface="Montserrat"/>
                <a:cs typeface="Montserrat"/>
                <a:sym typeface="Montserrat"/>
              </a:rPr>
              <a:t>FOUNDER &amp; MANAGING PARTNER</a:t>
            </a:r>
          </a:p>
        </p:txBody>
      </p:sp>
      <p:sp>
        <p:nvSpPr>
          <p:cNvPr id="21" name="TextBox 21"/>
          <p:cNvSpPr txBox="1"/>
          <p:nvPr/>
        </p:nvSpPr>
        <p:spPr>
          <a:xfrm>
            <a:off x="5114081" y="6473909"/>
            <a:ext cx="3857587" cy="1495806"/>
          </a:xfrm>
          <a:prstGeom prst="rect">
            <a:avLst/>
          </a:prstGeom>
        </p:spPr>
        <p:txBody>
          <a:bodyPr lIns="0" tIns="0" rIns="0" bIns="0" rtlCol="0" anchor="t">
            <a:spAutoFit/>
          </a:bodyPr>
          <a:lstStyle/>
          <a:p>
            <a:pPr algn="l">
              <a:lnSpc>
                <a:spcPts val="3071"/>
              </a:lnSpc>
            </a:pPr>
            <a:r>
              <a:rPr lang="en-US" sz="1999" spc="-49" dirty="0">
                <a:solidFill>
                  <a:srgbClr val="000000"/>
                </a:solidFill>
                <a:latin typeface="Montserrat"/>
                <a:ea typeface="Montserrat"/>
                <a:cs typeface="Montserrat"/>
                <a:sym typeface="Montserrat"/>
              </a:rPr>
              <a:t>Over 37 years of institutional leadership in auditing, taxation, and strategic financial planning for global enterprises.</a:t>
            </a:r>
          </a:p>
        </p:txBody>
      </p:sp>
      <p:sp>
        <p:nvSpPr>
          <p:cNvPr id="22" name="TextBox 22"/>
          <p:cNvSpPr txBox="1"/>
          <p:nvPr/>
        </p:nvSpPr>
        <p:spPr>
          <a:xfrm>
            <a:off x="14262461" y="3324412"/>
            <a:ext cx="7429500" cy="501650"/>
          </a:xfrm>
          <a:prstGeom prst="rect">
            <a:avLst/>
          </a:prstGeom>
        </p:spPr>
        <p:txBody>
          <a:bodyPr lIns="0" tIns="0" rIns="0" bIns="0" rtlCol="0" anchor="t">
            <a:spAutoFit/>
          </a:bodyPr>
          <a:lstStyle/>
          <a:p>
            <a:pPr algn="l">
              <a:lnSpc>
                <a:spcPts val="3840"/>
              </a:lnSpc>
            </a:pPr>
            <a:r>
              <a:rPr lang="en-US" sz="3200" b="1">
                <a:solidFill>
                  <a:srgbClr val="00569E"/>
                </a:solidFill>
                <a:latin typeface="Now Bold"/>
                <a:ea typeface="Now Bold"/>
                <a:cs typeface="Now Bold"/>
                <a:sym typeface="Now Bold"/>
              </a:rPr>
              <a:t>M.H. Kumar, FCA</a:t>
            </a:r>
          </a:p>
        </p:txBody>
      </p:sp>
      <p:sp>
        <p:nvSpPr>
          <p:cNvPr id="23" name="TextBox 23"/>
          <p:cNvSpPr txBox="1"/>
          <p:nvPr/>
        </p:nvSpPr>
        <p:spPr>
          <a:xfrm>
            <a:off x="14314101" y="4416612"/>
            <a:ext cx="7429500" cy="238125"/>
          </a:xfrm>
          <a:prstGeom prst="rect">
            <a:avLst/>
          </a:prstGeom>
        </p:spPr>
        <p:txBody>
          <a:bodyPr lIns="0" tIns="0" rIns="0" bIns="0" rtlCol="0" anchor="t">
            <a:spAutoFit/>
          </a:bodyPr>
          <a:lstStyle/>
          <a:p>
            <a:pPr algn="l">
              <a:lnSpc>
                <a:spcPts val="1800"/>
              </a:lnSpc>
            </a:pPr>
            <a:r>
              <a:rPr lang="en-US" sz="1500" spc="-37">
                <a:solidFill>
                  <a:srgbClr val="000000"/>
                </a:solidFill>
                <a:latin typeface="Montserrat"/>
                <a:ea typeface="Montserrat"/>
                <a:cs typeface="Montserrat"/>
                <a:sym typeface="Montserrat"/>
              </a:rPr>
              <a:t>FOUNDER &amp; MANAGING PARTNER</a:t>
            </a:r>
          </a:p>
        </p:txBody>
      </p:sp>
      <p:sp>
        <p:nvSpPr>
          <p:cNvPr id="24" name="TextBox 24"/>
          <p:cNvSpPr txBox="1"/>
          <p:nvPr/>
        </p:nvSpPr>
        <p:spPr>
          <a:xfrm>
            <a:off x="14400647" y="6234791"/>
            <a:ext cx="3887353" cy="1876806"/>
          </a:xfrm>
          <a:prstGeom prst="rect">
            <a:avLst/>
          </a:prstGeom>
        </p:spPr>
        <p:txBody>
          <a:bodyPr lIns="0" tIns="0" rIns="0" bIns="0" rtlCol="0" anchor="t">
            <a:spAutoFit/>
          </a:bodyPr>
          <a:lstStyle/>
          <a:p>
            <a:pPr algn="l">
              <a:lnSpc>
                <a:spcPts val="3071"/>
              </a:lnSpc>
            </a:pPr>
            <a:r>
              <a:rPr lang="en-US" sz="1999" spc="-49">
                <a:solidFill>
                  <a:srgbClr val="000000"/>
                </a:solidFill>
                <a:latin typeface="Montserrat"/>
                <a:ea typeface="Montserrat"/>
                <a:cs typeface="Montserrat"/>
                <a:sym typeface="Montserrat"/>
              </a:rPr>
              <a:t>Over 41 years of expertise in corporate accounting, commercial laws, and institutional governance across India and the Gulf.</a:t>
            </a:r>
          </a:p>
        </p:txBody>
      </p:sp>
      <p:sp>
        <p:nvSpPr>
          <p:cNvPr id="25" name="AutoShape 25"/>
          <p:cNvSpPr/>
          <p:nvPr/>
        </p:nvSpPr>
        <p:spPr>
          <a:xfrm flipH="1">
            <a:off x="9523252" y="3078170"/>
            <a:ext cx="0" cy="4699228"/>
          </a:xfrm>
          <a:prstGeom prst="line">
            <a:avLst/>
          </a:prstGeom>
          <a:ln w="19050" cap="flat">
            <a:solidFill>
              <a:srgbClr val="B4B4B4">
                <a:alpha val="61961"/>
              </a:srgbClr>
            </a:solidFill>
            <a:prstDash val="solid"/>
            <a:headEnd type="none" w="sm" len="sm"/>
            <a:tailEnd type="none" w="sm" len="sm"/>
          </a:ln>
        </p:spPr>
      </p:sp>
      <p:sp>
        <p:nvSpPr>
          <p:cNvPr id="26" name="AutoShape 26"/>
          <p:cNvSpPr/>
          <p:nvPr/>
        </p:nvSpPr>
        <p:spPr>
          <a:xfrm>
            <a:off x="804079" y="1961342"/>
            <a:ext cx="1827595" cy="0"/>
          </a:xfrm>
          <a:prstGeom prst="line">
            <a:avLst/>
          </a:prstGeom>
          <a:ln w="38100" cap="flat">
            <a:solidFill>
              <a:srgbClr val="000000"/>
            </a:solidFill>
            <a:prstDash val="solid"/>
            <a:headEnd type="none" w="sm" len="sm"/>
            <a:tailEnd type="none" w="sm" len="sm"/>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1696641" y="1790700"/>
            <a:ext cx="2571750" cy="2571750"/>
            <a:chOff x="0" y="0"/>
            <a:chExt cx="3429000" cy="3429000"/>
          </a:xfrm>
        </p:grpSpPr>
        <p:sp>
          <p:nvSpPr>
            <p:cNvPr id="3" name="Freeform 3"/>
            <p:cNvSpPr/>
            <p:nvPr/>
          </p:nvSpPr>
          <p:spPr>
            <a:xfrm>
              <a:off x="0" y="0"/>
              <a:ext cx="3429000" cy="3429000"/>
            </a:xfrm>
            <a:custGeom>
              <a:avLst/>
              <a:gdLst/>
              <a:ahLst/>
              <a:cxnLst/>
              <a:rect l="l" t="t" r="r" b="b"/>
              <a:pathLst>
                <a:path w="3429000" h="3429000">
                  <a:moveTo>
                    <a:pt x="0" y="0"/>
                  </a:moveTo>
                  <a:lnTo>
                    <a:pt x="3429000" y="0"/>
                  </a:lnTo>
                  <a:lnTo>
                    <a:pt x="3429000" y="3429000"/>
                  </a:lnTo>
                  <a:lnTo>
                    <a:pt x="0" y="3429000"/>
                  </a:lnTo>
                  <a:close/>
                </a:path>
              </a:pathLst>
            </a:custGeom>
            <a:blipFill>
              <a:blip r:embed="rId2">
                <a:alphaModFix amt="0"/>
              </a:blip>
              <a:stretch>
                <a:fillRect t="-9612" b="-9612"/>
              </a:stretch>
            </a:blipFill>
          </p:spPr>
        </p:sp>
        <p:sp>
          <p:nvSpPr>
            <p:cNvPr id="4" name="TextBox 4"/>
            <p:cNvSpPr txBox="1"/>
            <p:nvPr/>
          </p:nvSpPr>
          <p:spPr>
            <a:xfrm>
              <a:off x="0" y="-9525"/>
              <a:ext cx="3429000" cy="3438525"/>
            </a:xfrm>
            <a:prstGeom prst="rect">
              <a:avLst/>
            </a:prstGeom>
          </p:spPr>
          <p:txBody>
            <a:bodyPr lIns="0" tIns="0" rIns="0" bIns="0" rtlCol="0" anchor="ctr"/>
            <a:lstStyle/>
            <a:p>
              <a:pPr algn="ctr">
                <a:lnSpc>
                  <a:spcPts val="1200"/>
                </a:lnSpc>
              </a:pPr>
              <a:r>
                <a:rPr lang="en-US" sz="1000" spc="-25">
                  <a:solidFill>
                    <a:srgbClr val="084C6E"/>
                  </a:solidFill>
                  <a:latin typeface="Montserrat"/>
                  <a:ea typeface="Montserrat"/>
                  <a:cs typeface="Montserrat"/>
                  <a:sym typeface="Montserrat"/>
                </a:rPr>
                <a:t>PARTNER PHOTO</a:t>
              </a:r>
            </a:p>
          </p:txBody>
        </p:sp>
      </p:grpSp>
      <p:grpSp>
        <p:nvGrpSpPr>
          <p:cNvPr id="5" name="Group 5"/>
          <p:cNvGrpSpPr/>
          <p:nvPr/>
        </p:nvGrpSpPr>
        <p:grpSpPr>
          <a:xfrm>
            <a:off x="564521" y="0"/>
            <a:ext cx="18288000" cy="10287000"/>
            <a:chOff x="0" y="0"/>
            <a:chExt cx="24384000" cy="13716000"/>
          </a:xfrm>
        </p:grpSpPr>
        <p:sp>
          <p:nvSpPr>
            <p:cNvPr id="6" name="Freeform 6"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sp>
      </p:grpSp>
      <p:grpSp>
        <p:nvGrpSpPr>
          <p:cNvPr id="7" name="Group 7"/>
          <p:cNvGrpSpPr/>
          <p:nvPr/>
        </p:nvGrpSpPr>
        <p:grpSpPr>
          <a:xfrm>
            <a:off x="15796571" y="596900"/>
            <a:ext cx="2000250" cy="510388"/>
            <a:chOff x="0" y="0"/>
            <a:chExt cx="2667000" cy="680517"/>
          </a:xfrm>
        </p:grpSpPr>
        <p:sp>
          <p:nvSpPr>
            <p:cNvPr id="8" name="Freeform 8"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4"/>
              <a:stretch>
                <a:fillRect t="-388" b="-395"/>
              </a:stretch>
            </a:blipFill>
          </p:spPr>
        </p:sp>
      </p:grpSp>
      <p:grpSp>
        <p:nvGrpSpPr>
          <p:cNvPr id="9" name="Group 9"/>
          <p:cNvGrpSpPr/>
          <p:nvPr/>
        </p:nvGrpSpPr>
        <p:grpSpPr>
          <a:xfrm>
            <a:off x="983540" y="1790700"/>
            <a:ext cx="2590038" cy="3105150"/>
            <a:chOff x="0" y="0"/>
            <a:chExt cx="3453384" cy="4140200"/>
          </a:xfrm>
        </p:grpSpPr>
        <p:sp>
          <p:nvSpPr>
            <p:cNvPr id="10" name="Freeform 10"/>
            <p:cNvSpPr/>
            <p:nvPr/>
          </p:nvSpPr>
          <p:spPr>
            <a:xfrm>
              <a:off x="12192" y="14617"/>
              <a:ext cx="3429000" cy="4110966"/>
            </a:xfrm>
            <a:custGeom>
              <a:avLst/>
              <a:gdLst/>
              <a:ahLst/>
              <a:cxnLst/>
              <a:rect l="l" t="t" r="r" b="b"/>
              <a:pathLst>
                <a:path w="3429000" h="4110966">
                  <a:moveTo>
                    <a:pt x="0" y="0"/>
                  </a:moveTo>
                  <a:lnTo>
                    <a:pt x="3429000" y="0"/>
                  </a:lnTo>
                  <a:lnTo>
                    <a:pt x="3429000" y="4110966"/>
                  </a:lnTo>
                  <a:lnTo>
                    <a:pt x="0" y="4110966"/>
                  </a:lnTo>
                  <a:close/>
                </a:path>
              </a:pathLst>
            </a:custGeom>
            <a:blipFill>
              <a:blip r:embed="rId2"/>
              <a:stretch>
                <a:fillRect l="-575" t="-355" r="-583" b="-244"/>
              </a:stretch>
            </a:blipFill>
          </p:spPr>
        </p:sp>
        <p:sp>
          <p:nvSpPr>
            <p:cNvPr id="11" name="Freeform 11"/>
            <p:cNvSpPr/>
            <p:nvPr/>
          </p:nvSpPr>
          <p:spPr>
            <a:xfrm>
              <a:off x="0" y="0"/>
              <a:ext cx="3453384" cy="4140200"/>
            </a:xfrm>
            <a:custGeom>
              <a:avLst/>
              <a:gdLst/>
              <a:ahLst/>
              <a:cxnLst/>
              <a:rect l="l" t="t" r="r" b="b"/>
              <a:pathLst>
                <a:path w="3453384" h="4140200">
                  <a:moveTo>
                    <a:pt x="182880" y="0"/>
                  </a:moveTo>
                  <a:lnTo>
                    <a:pt x="256032" y="0"/>
                  </a:lnTo>
                  <a:lnTo>
                    <a:pt x="256032" y="29234"/>
                  </a:lnTo>
                  <a:lnTo>
                    <a:pt x="182880" y="29234"/>
                  </a:lnTo>
                  <a:close/>
                  <a:moveTo>
                    <a:pt x="353568" y="0"/>
                  </a:moveTo>
                  <a:lnTo>
                    <a:pt x="426720" y="0"/>
                  </a:lnTo>
                  <a:lnTo>
                    <a:pt x="426720" y="29234"/>
                  </a:lnTo>
                  <a:lnTo>
                    <a:pt x="353568" y="29234"/>
                  </a:lnTo>
                  <a:close/>
                  <a:moveTo>
                    <a:pt x="524256" y="0"/>
                  </a:moveTo>
                  <a:lnTo>
                    <a:pt x="597408" y="0"/>
                  </a:lnTo>
                  <a:lnTo>
                    <a:pt x="597408" y="29234"/>
                  </a:lnTo>
                  <a:lnTo>
                    <a:pt x="524256" y="29234"/>
                  </a:lnTo>
                  <a:close/>
                  <a:moveTo>
                    <a:pt x="694944" y="0"/>
                  </a:moveTo>
                  <a:lnTo>
                    <a:pt x="768096" y="0"/>
                  </a:lnTo>
                  <a:lnTo>
                    <a:pt x="768096" y="29234"/>
                  </a:lnTo>
                  <a:lnTo>
                    <a:pt x="694944" y="29234"/>
                  </a:lnTo>
                  <a:close/>
                  <a:moveTo>
                    <a:pt x="865632" y="0"/>
                  </a:moveTo>
                  <a:lnTo>
                    <a:pt x="938784" y="0"/>
                  </a:lnTo>
                  <a:lnTo>
                    <a:pt x="938784" y="29234"/>
                  </a:lnTo>
                  <a:lnTo>
                    <a:pt x="865632" y="29234"/>
                  </a:lnTo>
                  <a:close/>
                  <a:moveTo>
                    <a:pt x="1036320" y="0"/>
                  </a:moveTo>
                  <a:lnTo>
                    <a:pt x="1109472" y="0"/>
                  </a:lnTo>
                  <a:lnTo>
                    <a:pt x="1109472" y="29234"/>
                  </a:lnTo>
                  <a:lnTo>
                    <a:pt x="1036320" y="29234"/>
                  </a:lnTo>
                  <a:close/>
                  <a:moveTo>
                    <a:pt x="1207008" y="0"/>
                  </a:moveTo>
                  <a:lnTo>
                    <a:pt x="1280160" y="0"/>
                  </a:lnTo>
                  <a:lnTo>
                    <a:pt x="1280160" y="29234"/>
                  </a:lnTo>
                  <a:lnTo>
                    <a:pt x="1207008" y="29234"/>
                  </a:lnTo>
                  <a:close/>
                  <a:moveTo>
                    <a:pt x="1377696" y="29234"/>
                  </a:moveTo>
                  <a:lnTo>
                    <a:pt x="1450848" y="29234"/>
                  </a:lnTo>
                  <a:lnTo>
                    <a:pt x="1377696" y="29234"/>
                  </a:lnTo>
                  <a:close/>
                  <a:moveTo>
                    <a:pt x="1548384" y="29234"/>
                  </a:moveTo>
                  <a:lnTo>
                    <a:pt x="1621536" y="29234"/>
                  </a:lnTo>
                  <a:lnTo>
                    <a:pt x="1548384" y="29234"/>
                  </a:lnTo>
                  <a:close/>
                  <a:moveTo>
                    <a:pt x="1719072" y="29234"/>
                  </a:moveTo>
                  <a:lnTo>
                    <a:pt x="1792224" y="29234"/>
                  </a:lnTo>
                  <a:lnTo>
                    <a:pt x="1719072" y="29234"/>
                  </a:lnTo>
                  <a:close/>
                  <a:moveTo>
                    <a:pt x="1889760" y="0"/>
                  </a:moveTo>
                  <a:lnTo>
                    <a:pt x="1962912" y="0"/>
                  </a:lnTo>
                  <a:lnTo>
                    <a:pt x="1962912" y="29234"/>
                  </a:lnTo>
                  <a:lnTo>
                    <a:pt x="1889760" y="29234"/>
                  </a:lnTo>
                  <a:close/>
                  <a:moveTo>
                    <a:pt x="2060448" y="29234"/>
                  </a:moveTo>
                  <a:lnTo>
                    <a:pt x="2133600" y="29234"/>
                  </a:lnTo>
                  <a:lnTo>
                    <a:pt x="2060448" y="29234"/>
                  </a:lnTo>
                  <a:close/>
                  <a:moveTo>
                    <a:pt x="2231136" y="29234"/>
                  </a:moveTo>
                  <a:lnTo>
                    <a:pt x="2304288" y="29234"/>
                  </a:lnTo>
                  <a:lnTo>
                    <a:pt x="2231136" y="29234"/>
                  </a:lnTo>
                  <a:close/>
                  <a:moveTo>
                    <a:pt x="2401824" y="29234"/>
                  </a:moveTo>
                  <a:lnTo>
                    <a:pt x="2474976" y="29234"/>
                  </a:lnTo>
                  <a:lnTo>
                    <a:pt x="2401824" y="29234"/>
                  </a:lnTo>
                  <a:close/>
                  <a:moveTo>
                    <a:pt x="2572512" y="29234"/>
                  </a:moveTo>
                  <a:lnTo>
                    <a:pt x="2645664" y="29234"/>
                  </a:lnTo>
                  <a:lnTo>
                    <a:pt x="2572512" y="29234"/>
                  </a:lnTo>
                  <a:close/>
                  <a:moveTo>
                    <a:pt x="2743200" y="0"/>
                  </a:moveTo>
                  <a:lnTo>
                    <a:pt x="2816352" y="0"/>
                  </a:lnTo>
                  <a:lnTo>
                    <a:pt x="2816352" y="29234"/>
                  </a:lnTo>
                  <a:lnTo>
                    <a:pt x="2743200" y="29234"/>
                  </a:lnTo>
                  <a:close/>
                  <a:moveTo>
                    <a:pt x="2913888" y="29234"/>
                  </a:moveTo>
                  <a:lnTo>
                    <a:pt x="2987040" y="29234"/>
                  </a:lnTo>
                  <a:lnTo>
                    <a:pt x="2913888" y="29234"/>
                  </a:lnTo>
                  <a:close/>
                  <a:moveTo>
                    <a:pt x="3084576" y="29234"/>
                  </a:moveTo>
                  <a:lnTo>
                    <a:pt x="3157728" y="29234"/>
                  </a:lnTo>
                  <a:lnTo>
                    <a:pt x="3084576" y="29234"/>
                  </a:lnTo>
                  <a:close/>
                  <a:moveTo>
                    <a:pt x="3255264" y="29234"/>
                  </a:moveTo>
                  <a:lnTo>
                    <a:pt x="3328416" y="29234"/>
                  </a:lnTo>
                  <a:lnTo>
                    <a:pt x="3255264" y="29234"/>
                  </a:lnTo>
                  <a:close/>
                  <a:moveTo>
                    <a:pt x="3425952" y="29234"/>
                  </a:moveTo>
                  <a:lnTo>
                    <a:pt x="3441192" y="29234"/>
                  </a:lnTo>
                  <a:cubicBezTo>
                    <a:pt x="3447923" y="29234"/>
                    <a:pt x="3453384" y="35781"/>
                    <a:pt x="3453384" y="43850"/>
                  </a:cubicBezTo>
                  <a:lnTo>
                    <a:pt x="3453384" y="84046"/>
                  </a:lnTo>
                  <a:lnTo>
                    <a:pt x="3429000" y="84046"/>
                  </a:lnTo>
                  <a:lnTo>
                    <a:pt x="3429000" y="14617"/>
                  </a:lnTo>
                  <a:lnTo>
                    <a:pt x="3441192" y="14617"/>
                  </a:lnTo>
                  <a:lnTo>
                    <a:pt x="3441192" y="29234"/>
                  </a:lnTo>
                  <a:lnTo>
                    <a:pt x="3425952" y="29234"/>
                  </a:lnTo>
                  <a:close/>
                  <a:moveTo>
                    <a:pt x="3453384" y="230214"/>
                  </a:moveTo>
                  <a:lnTo>
                    <a:pt x="3453384" y="317915"/>
                  </a:lnTo>
                  <a:lnTo>
                    <a:pt x="3429000" y="317915"/>
                  </a:lnTo>
                  <a:lnTo>
                    <a:pt x="3429000" y="200981"/>
                  </a:lnTo>
                  <a:close/>
                  <a:moveTo>
                    <a:pt x="3429000" y="405615"/>
                  </a:moveTo>
                  <a:lnTo>
                    <a:pt x="3429000" y="493316"/>
                  </a:lnTo>
                  <a:lnTo>
                    <a:pt x="3429000" y="405615"/>
                  </a:lnTo>
                  <a:close/>
                  <a:moveTo>
                    <a:pt x="3429000" y="610250"/>
                  </a:moveTo>
                  <a:lnTo>
                    <a:pt x="3429000" y="697951"/>
                  </a:lnTo>
                  <a:lnTo>
                    <a:pt x="3429000" y="610250"/>
                  </a:lnTo>
                  <a:close/>
                  <a:moveTo>
                    <a:pt x="3429000" y="814885"/>
                  </a:moveTo>
                  <a:lnTo>
                    <a:pt x="3429000" y="902586"/>
                  </a:lnTo>
                  <a:lnTo>
                    <a:pt x="3429000" y="814885"/>
                  </a:lnTo>
                  <a:close/>
                  <a:moveTo>
                    <a:pt x="3429000" y="1019520"/>
                  </a:moveTo>
                  <a:lnTo>
                    <a:pt x="3429000" y="1107220"/>
                  </a:lnTo>
                  <a:lnTo>
                    <a:pt x="3429000" y="1019520"/>
                  </a:lnTo>
                  <a:close/>
                  <a:moveTo>
                    <a:pt x="3429000" y="1224154"/>
                  </a:moveTo>
                  <a:lnTo>
                    <a:pt x="3429000" y="1311855"/>
                  </a:lnTo>
                  <a:lnTo>
                    <a:pt x="3429000" y="1224154"/>
                  </a:lnTo>
                  <a:close/>
                  <a:moveTo>
                    <a:pt x="3429000" y="1428789"/>
                  </a:moveTo>
                  <a:lnTo>
                    <a:pt x="3429000" y="1516490"/>
                  </a:lnTo>
                  <a:lnTo>
                    <a:pt x="3429000" y="1428789"/>
                  </a:lnTo>
                  <a:close/>
                  <a:moveTo>
                    <a:pt x="3429000" y="1633424"/>
                  </a:moveTo>
                  <a:lnTo>
                    <a:pt x="3429000" y="1721125"/>
                  </a:lnTo>
                  <a:lnTo>
                    <a:pt x="3429000" y="1633424"/>
                  </a:lnTo>
                  <a:close/>
                  <a:moveTo>
                    <a:pt x="3429000" y="1838059"/>
                  </a:moveTo>
                  <a:lnTo>
                    <a:pt x="3429000" y="1925759"/>
                  </a:lnTo>
                  <a:lnTo>
                    <a:pt x="3429000" y="1838059"/>
                  </a:lnTo>
                  <a:close/>
                  <a:moveTo>
                    <a:pt x="3429000" y="2042693"/>
                  </a:moveTo>
                  <a:lnTo>
                    <a:pt x="3429000" y="2130394"/>
                  </a:lnTo>
                  <a:lnTo>
                    <a:pt x="3429000" y="2042693"/>
                  </a:lnTo>
                  <a:close/>
                  <a:moveTo>
                    <a:pt x="3429000" y="2247328"/>
                  </a:moveTo>
                  <a:lnTo>
                    <a:pt x="3429000" y="2335029"/>
                  </a:lnTo>
                  <a:lnTo>
                    <a:pt x="3429000" y="2247329"/>
                  </a:lnTo>
                  <a:close/>
                  <a:moveTo>
                    <a:pt x="3429000" y="2451963"/>
                  </a:moveTo>
                  <a:lnTo>
                    <a:pt x="3429000" y="2539664"/>
                  </a:lnTo>
                  <a:lnTo>
                    <a:pt x="3429000" y="2451963"/>
                  </a:lnTo>
                  <a:close/>
                  <a:moveTo>
                    <a:pt x="3429000" y="2656598"/>
                  </a:moveTo>
                  <a:lnTo>
                    <a:pt x="3429000" y="2744299"/>
                  </a:lnTo>
                  <a:lnTo>
                    <a:pt x="3429000" y="2656598"/>
                  </a:lnTo>
                  <a:close/>
                  <a:moveTo>
                    <a:pt x="3429000" y="2861233"/>
                  </a:moveTo>
                  <a:lnTo>
                    <a:pt x="3429000" y="2948933"/>
                  </a:lnTo>
                  <a:lnTo>
                    <a:pt x="3429000" y="2861233"/>
                  </a:lnTo>
                  <a:close/>
                  <a:moveTo>
                    <a:pt x="3429000" y="3065868"/>
                  </a:moveTo>
                  <a:lnTo>
                    <a:pt x="3429000" y="3153568"/>
                  </a:lnTo>
                  <a:lnTo>
                    <a:pt x="3429000" y="3065868"/>
                  </a:lnTo>
                  <a:close/>
                  <a:moveTo>
                    <a:pt x="3429000" y="3270502"/>
                  </a:moveTo>
                  <a:lnTo>
                    <a:pt x="3429000" y="3358203"/>
                  </a:lnTo>
                  <a:lnTo>
                    <a:pt x="3429000" y="3270502"/>
                  </a:lnTo>
                  <a:close/>
                  <a:moveTo>
                    <a:pt x="3429000" y="3475137"/>
                  </a:moveTo>
                  <a:lnTo>
                    <a:pt x="3429000" y="3562838"/>
                  </a:lnTo>
                  <a:lnTo>
                    <a:pt x="3429000" y="3475137"/>
                  </a:lnTo>
                  <a:close/>
                  <a:moveTo>
                    <a:pt x="3429000" y="3679772"/>
                  </a:moveTo>
                  <a:lnTo>
                    <a:pt x="3429000" y="3767472"/>
                  </a:lnTo>
                  <a:lnTo>
                    <a:pt x="3429000" y="3679772"/>
                  </a:lnTo>
                  <a:close/>
                  <a:moveTo>
                    <a:pt x="3429000" y="3884406"/>
                  </a:moveTo>
                  <a:lnTo>
                    <a:pt x="3429000" y="3972107"/>
                  </a:lnTo>
                  <a:lnTo>
                    <a:pt x="3429000" y="3884406"/>
                  </a:lnTo>
                  <a:close/>
                  <a:moveTo>
                    <a:pt x="3429000" y="4089041"/>
                  </a:moveTo>
                  <a:lnTo>
                    <a:pt x="3429000" y="4125583"/>
                  </a:lnTo>
                  <a:cubicBezTo>
                    <a:pt x="3429000" y="4133653"/>
                    <a:pt x="3423539" y="4140200"/>
                    <a:pt x="3416808" y="4140200"/>
                  </a:cubicBezTo>
                  <a:lnTo>
                    <a:pt x="3398520" y="4140200"/>
                  </a:lnTo>
                  <a:lnTo>
                    <a:pt x="3398520" y="4110967"/>
                  </a:lnTo>
                  <a:lnTo>
                    <a:pt x="3441192" y="4110967"/>
                  </a:lnTo>
                  <a:lnTo>
                    <a:pt x="3441192" y="4125583"/>
                  </a:lnTo>
                  <a:lnTo>
                    <a:pt x="3429000" y="4125583"/>
                  </a:lnTo>
                  <a:lnTo>
                    <a:pt x="3429000" y="4089041"/>
                  </a:lnTo>
                  <a:close/>
                  <a:moveTo>
                    <a:pt x="3276600" y="4140200"/>
                  </a:moveTo>
                  <a:lnTo>
                    <a:pt x="3203448" y="4140200"/>
                  </a:lnTo>
                  <a:lnTo>
                    <a:pt x="3203448" y="4110967"/>
                  </a:lnTo>
                  <a:lnTo>
                    <a:pt x="3276600" y="4110967"/>
                  </a:lnTo>
                  <a:close/>
                  <a:moveTo>
                    <a:pt x="3105912" y="4110967"/>
                  </a:moveTo>
                  <a:lnTo>
                    <a:pt x="3032760" y="4110967"/>
                  </a:lnTo>
                  <a:lnTo>
                    <a:pt x="3105912" y="4110967"/>
                  </a:lnTo>
                  <a:close/>
                  <a:moveTo>
                    <a:pt x="2935224" y="4110967"/>
                  </a:moveTo>
                  <a:lnTo>
                    <a:pt x="2862072" y="4110967"/>
                  </a:lnTo>
                  <a:lnTo>
                    <a:pt x="2935224" y="4110967"/>
                  </a:lnTo>
                  <a:close/>
                  <a:moveTo>
                    <a:pt x="2764536" y="4110967"/>
                  </a:moveTo>
                  <a:lnTo>
                    <a:pt x="2691384" y="4110967"/>
                  </a:lnTo>
                  <a:lnTo>
                    <a:pt x="2764536" y="4110967"/>
                  </a:lnTo>
                  <a:close/>
                  <a:moveTo>
                    <a:pt x="2593848" y="4110967"/>
                  </a:moveTo>
                  <a:lnTo>
                    <a:pt x="2545080" y="4110967"/>
                  </a:lnTo>
                  <a:lnTo>
                    <a:pt x="2618232" y="4110967"/>
                  </a:lnTo>
                  <a:close/>
                  <a:moveTo>
                    <a:pt x="2447544" y="4110967"/>
                  </a:moveTo>
                  <a:lnTo>
                    <a:pt x="2374392" y="4110967"/>
                  </a:lnTo>
                  <a:lnTo>
                    <a:pt x="2447544" y="4110967"/>
                  </a:lnTo>
                  <a:close/>
                  <a:moveTo>
                    <a:pt x="2276856" y="4110967"/>
                  </a:moveTo>
                  <a:lnTo>
                    <a:pt x="2203704" y="4110967"/>
                  </a:lnTo>
                  <a:lnTo>
                    <a:pt x="2276856" y="4110967"/>
                  </a:lnTo>
                  <a:close/>
                  <a:moveTo>
                    <a:pt x="2106168" y="4110967"/>
                  </a:moveTo>
                  <a:lnTo>
                    <a:pt x="2033016" y="4110967"/>
                  </a:lnTo>
                  <a:lnTo>
                    <a:pt x="2106168" y="4110967"/>
                  </a:lnTo>
                  <a:close/>
                  <a:moveTo>
                    <a:pt x="1935480" y="4110967"/>
                  </a:moveTo>
                  <a:lnTo>
                    <a:pt x="1862328" y="4110967"/>
                  </a:lnTo>
                  <a:lnTo>
                    <a:pt x="1935480" y="4110967"/>
                  </a:lnTo>
                  <a:close/>
                  <a:moveTo>
                    <a:pt x="1764792" y="4110967"/>
                  </a:moveTo>
                  <a:lnTo>
                    <a:pt x="1691640" y="4110967"/>
                  </a:lnTo>
                  <a:lnTo>
                    <a:pt x="1764792" y="4110967"/>
                  </a:lnTo>
                  <a:close/>
                  <a:moveTo>
                    <a:pt x="1594104" y="4110967"/>
                  </a:moveTo>
                  <a:lnTo>
                    <a:pt x="1520952" y="4110967"/>
                  </a:lnTo>
                  <a:lnTo>
                    <a:pt x="1594104" y="4110967"/>
                  </a:lnTo>
                  <a:close/>
                  <a:moveTo>
                    <a:pt x="1423416" y="4110967"/>
                  </a:moveTo>
                  <a:lnTo>
                    <a:pt x="1350264" y="4110967"/>
                  </a:lnTo>
                  <a:lnTo>
                    <a:pt x="1423416" y="4110967"/>
                  </a:lnTo>
                  <a:close/>
                  <a:moveTo>
                    <a:pt x="1252728" y="4110967"/>
                  </a:moveTo>
                  <a:lnTo>
                    <a:pt x="1179576" y="4110967"/>
                  </a:lnTo>
                  <a:lnTo>
                    <a:pt x="1252728" y="4110967"/>
                  </a:lnTo>
                  <a:close/>
                  <a:moveTo>
                    <a:pt x="1082040" y="4110967"/>
                  </a:moveTo>
                  <a:lnTo>
                    <a:pt x="1008888" y="4110967"/>
                  </a:lnTo>
                  <a:lnTo>
                    <a:pt x="1082040" y="4110967"/>
                  </a:lnTo>
                  <a:close/>
                  <a:moveTo>
                    <a:pt x="911352" y="4110967"/>
                  </a:moveTo>
                  <a:lnTo>
                    <a:pt x="838200" y="4110967"/>
                  </a:lnTo>
                  <a:lnTo>
                    <a:pt x="911352" y="4110967"/>
                  </a:lnTo>
                  <a:close/>
                  <a:moveTo>
                    <a:pt x="740664" y="4110967"/>
                  </a:moveTo>
                  <a:lnTo>
                    <a:pt x="667512" y="4110967"/>
                  </a:lnTo>
                  <a:lnTo>
                    <a:pt x="740664" y="4110967"/>
                  </a:lnTo>
                  <a:close/>
                  <a:moveTo>
                    <a:pt x="569976" y="4110967"/>
                  </a:moveTo>
                  <a:lnTo>
                    <a:pt x="496824" y="4110967"/>
                  </a:lnTo>
                  <a:lnTo>
                    <a:pt x="569976" y="4110967"/>
                  </a:lnTo>
                  <a:close/>
                  <a:moveTo>
                    <a:pt x="399288" y="4110967"/>
                  </a:moveTo>
                  <a:lnTo>
                    <a:pt x="326136" y="4110967"/>
                  </a:lnTo>
                  <a:lnTo>
                    <a:pt x="399288" y="4110967"/>
                  </a:lnTo>
                  <a:close/>
                  <a:moveTo>
                    <a:pt x="228600" y="4110967"/>
                  </a:moveTo>
                  <a:lnTo>
                    <a:pt x="155448" y="4110967"/>
                  </a:lnTo>
                  <a:lnTo>
                    <a:pt x="228600" y="4110967"/>
                  </a:lnTo>
                  <a:close/>
                  <a:moveTo>
                    <a:pt x="57912" y="4110967"/>
                  </a:moveTo>
                  <a:lnTo>
                    <a:pt x="12192" y="4110967"/>
                  </a:lnTo>
                  <a:cubicBezTo>
                    <a:pt x="5461" y="4110967"/>
                    <a:pt x="0" y="4104420"/>
                    <a:pt x="0" y="4096350"/>
                  </a:cubicBezTo>
                  <a:lnTo>
                    <a:pt x="0" y="4092695"/>
                  </a:lnTo>
                  <a:lnTo>
                    <a:pt x="24384" y="4092695"/>
                  </a:lnTo>
                  <a:lnTo>
                    <a:pt x="24384" y="4125583"/>
                  </a:lnTo>
                  <a:lnTo>
                    <a:pt x="12192" y="4125583"/>
                  </a:lnTo>
                  <a:lnTo>
                    <a:pt x="12192" y="4110967"/>
                  </a:lnTo>
                  <a:lnTo>
                    <a:pt x="57912" y="4110967"/>
                  </a:lnTo>
                  <a:close/>
                  <a:moveTo>
                    <a:pt x="0" y="3975761"/>
                  </a:moveTo>
                  <a:lnTo>
                    <a:pt x="0" y="3888061"/>
                  </a:lnTo>
                  <a:lnTo>
                    <a:pt x="24384" y="3888061"/>
                  </a:lnTo>
                  <a:lnTo>
                    <a:pt x="24384" y="3975761"/>
                  </a:lnTo>
                  <a:close/>
                  <a:moveTo>
                    <a:pt x="24384" y="3771126"/>
                  </a:moveTo>
                  <a:lnTo>
                    <a:pt x="24384" y="3683426"/>
                  </a:lnTo>
                  <a:lnTo>
                    <a:pt x="24384" y="3771126"/>
                  </a:lnTo>
                  <a:close/>
                  <a:moveTo>
                    <a:pt x="24384" y="3566492"/>
                  </a:moveTo>
                  <a:lnTo>
                    <a:pt x="24384" y="3478791"/>
                  </a:lnTo>
                  <a:lnTo>
                    <a:pt x="24384" y="3566492"/>
                  </a:lnTo>
                  <a:close/>
                  <a:moveTo>
                    <a:pt x="0" y="3361857"/>
                  </a:moveTo>
                  <a:lnTo>
                    <a:pt x="0" y="3274156"/>
                  </a:lnTo>
                  <a:lnTo>
                    <a:pt x="24384" y="3274156"/>
                  </a:lnTo>
                  <a:lnTo>
                    <a:pt x="24384" y="3361857"/>
                  </a:lnTo>
                  <a:close/>
                  <a:moveTo>
                    <a:pt x="24384" y="3157222"/>
                  </a:moveTo>
                  <a:lnTo>
                    <a:pt x="24384" y="3069522"/>
                  </a:lnTo>
                  <a:lnTo>
                    <a:pt x="24384" y="3157222"/>
                  </a:lnTo>
                  <a:close/>
                  <a:moveTo>
                    <a:pt x="24384" y="2952588"/>
                  </a:moveTo>
                  <a:lnTo>
                    <a:pt x="24384" y="2864887"/>
                  </a:lnTo>
                  <a:lnTo>
                    <a:pt x="24384" y="2952588"/>
                  </a:lnTo>
                  <a:close/>
                  <a:moveTo>
                    <a:pt x="24384" y="2747953"/>
                  </a:moveTo>
                  <a:lnTo>
                    <a:pt x="24384" y="2660252"/>
                  </a:lnTo>
                  <a:lnTo>
                    <a:pt x="24384" y="2747953"/>
                  </a:lnTo>
                  <a:close/>
                  <a:moveTo>
                    <a:pt x="24384" y="2543318"/>
                  </a:moveTo>
                  <a:lnTo>
                    <a:pt x="24384" y="2455618"/>
                  </a:lnTo>
                  <a:lnTo>
                    <a:pt x="24384" y="2543318"/>
                  </a:lnTo>
                  <a:close/>
                  <a:moveTo>
                    <a:pt x="0" y="2338683"/>
                  </a:moveTo>
                  <a:lnTo>
                    <a:pt x="0" y="2250983"/>
                  </a:lnTo>
                  <a:lnTo>
                    <a:pt x="24384" y="2250983"/>
                  </a:lnTo>
                  <a:lnTo>
                    <a:pt x="24384" y="2338683"/>
                  </a:lnTo>
                  <a:close/>
                  <a:moveTo>
                    <a:pt x="24384" y="2134048"/>
                  </a:moveTo>
                  <a:lnTo>
                    <a:pt x="24384" y="2046348"/>
                  </a:lnTo>
                  <a:lnTo>
                    <a:pt x="24384" y="2134048"/>
                  </a:lnTo>
                  <a:close/>
                  <a:moveTo>
                    <a:pt x="24384" y="1929413"/>
                  </a:moveTo>
                  <a:lnTo>
                    <a:pt x="24384" y="1841713"/>
                  </a:lnTo>
                  <a:lnTo>
                    <a:pt x="24384" y="1929413"/>
                  </a:lnTo>
                  <a:close/>
                  <a:moveTo>
                    <a:pt x="24384" y="1724779"/>
                  </a:moveTo>
                  <a:lnTo>
                    <a:pt x="24384" y="1637078"/>
                  </a:lnTo>
                  <a:lnTo>
                    <a:pt x="24384" y="1724779"/>
                  </a:lnTo>
                  <a:close/>
                  <a:moveTo>
                    <a:pt x="0" y="1520144"/>
                  </a:moveTo>
                  <a:lnTo>
                    <a:pt x="0" y="1432443"/>
                  </a:lnTo>
                  <a:lnTo>
                    <a:pt x="24384" y="1432443"/>
                  </a:lnTo>
                  <a:lnTo>
                    <a:pt x="24384" y="1520144"/>
                  </a:lnTo>
                  <a:close/>
                  <a:moveTo>
                    <a:pt x="0" y="1315509"/>
                  </a:moveTo>
                  <a:lnTo>
                    <a:pt x="0" y="1227809"/>
                  </a:lnTo>
                  <a:lnTo>
                    <a:pt x="24384" y="1227809"/>
                  </a:lnTo>
                  <a:lnTo>
                    <a:pt x="24384" y="1315509"/>
                  </a:lnTo>
                  <a:close/>
                  <a:moveTo>
                    <a:pt x="0" y="1110874"/>
                  </a:moveTo>
                  <a:lnTo>
                    <a:pt x="0" y="1023174"/>
                  </a:lnTo>
                  <a:lnTo>
                    <a:pt x="24384" y="1023174"/>
                  </a:lnTo>
                  <a:lnTo>
                    <a:pt x="24384" y="1110874"/>
                  </a:lnTo>
                  <a:close/>
                  <a:moveTo>
                    <a:pt x="0" y="906240"/>
                  </a:moveTo>
                  <a:lnTo>
                    <a:pt x="0" y="818539"/>
                  </a:lnTo>
                  <a:lnTo>
                    <a:pt x="24384" y="818539"/>
                  </a:lnTo>
                  <a:lnTo>
                    <a:pt x="24384" y="906240"/>
                  </a:lnTo>
                  <a:close/>
                  <a:moveTo>
                    <a:pt x="0" y="701605"/>
                  </a:moveTo>
                  <a:lnTo>
                    <a:pt x="0" y="613904"/>
                  </a:lnTo>
                  <a:lnTo>
                    <a:pt x="24384" y="613904"/>
                  </a:lnTo>
                  <a:lnTo>
                    <a:pt x="24384" y="701605"/>
                  </a:lnTo>
                  <a:close/>
                  <a:moveTo>
                    <a:pt x="0" y="496970"/>
                  </a:moveTo>
                  <a:lnTo>
                    <a:pt x="0" y="409270"/>
                  </a:lnTo>
                  <a:lnTo>
                    <a:pt x="24384" y="409270"/>
                  </a:lnTo>
                  <a:lnTo>
                    <a:pt x="24384" y="496970"/>
                  </a:lnTo>
                  <a:close/>
                  <a:moveTo>
                    <a:pt x="0" y="292335"/>
                  </a:moveTo>
                  <a:lnTo>
                    <a:pt x="0" y="204635"/>
                  </a:lnTo>
                  <a:lnTo>
                    <a:pt x="24384" y="204635"/>
                  </a:lnTo>
                  <a:lnTo>
                    <a:pt x="24384" y="292335"/>
                  </a:lnTo>
                  <a:close/>
                  <a:moveTo>
                    <a:pt x="0" y="87701"/>
                  </a:moveTo>
                  <a:lnTo>
                    <a:pt x="0" y="14617"/>
                  </a:lnTo>
                  <a:cubicBezTo>
                    <a:pt x="0" y="6547"/>
                    <a:pt x="5461" y="0"/>
                    <a:pt x="12192" y="0"/>
                  </a:cubicBezTo>
                  <a:lnTo>
                    <a:pt x="85344" y="0"/>
                  </a:lnTo>
                  <a:lnTo>
                    <a:pt x="85344" y="29234"/>
                  </a:lnTo>
                  <a:lnTo>
                    <a:pt x="12192" y="29234"/>
                  </a:lnTo>
                  <a:lnTo>
                    <a:pt x="12192" y="14617"/>
                  </a:lnTo>
                  <a:lnTo>
                    <a:pt x="24384" y="14617"/>
                  </a:lnTo>
                  <a:lnTo>
                    <a:pt x="24384" y="87701"/>
                  </a:lnTo>
                  <a:close/>
                </a:path>
              </a:pathLst>
            </a:custGeom>
            <a:solidFill>
              <a:srgbClr val="DDDDDD"/>
            </a:solidFill>
          </p:spPr>
        </p:sp>
      </p:grpSp>
      <p:grpSp>
        <p:nvGrpSpPr>
          <p:cNvPr id="12" name="Group 12"/>
          <p:cNvGrpSpPr/>
          <p:nvPr/>
        </p:nvGrpSpPr>
        <p:grpSpPr>
          <a:xfrm>
            <a:off x="3740821" y="2061111"/>
            <a:ext cx="2303859" cy="685800"/>
            <a:chOff x="0" y="0"/>
            <a:chExt cx="3071812" cy="914400"/>
          </a:xfrm>
        </p:grpSpPr>
        <p:sp>
          <p:nvSpPr>
            <p:cNvPr id="13" name="Freeform 13"/>
            <p:cNvSpPr/>
            <p:nvPr/>
          </p:nvSpPr>
          <p:spPr>
            <a:xfrm>
              <a:off x="0" y="0"/>
              <a:ext cx="3071813" cy="914400"/>
            </a:xfrm>
            <a:custGeom>
              <a:avLst/>
              <a:gdLst/>
              <a:ahLst/>
              <a:cxnLst/>
              <a:rect l="l" t="t" r="r" b="b"/>
              <a:pathLst>
                <a:path w="3071813" h="914400">
                  <a:moveTo>
                    <a:pt x="0" y="0"/>
                  </a:moveTo>
                  <a:lnTo>
                    <a:pt x="3071813" y="0"/>
                  </a:lnTo>
                  <a:lnTo>
                    <a:pt x="3071813" y="914400"/>
                  </a:lnTo>
                  <a:lnTo>
                    <a:pt x="0" y="914400"/>
                  </a:lnTo>
                  <a:close/>
                </a:path>
              </a:pathLst>
            </a:custGeom>
            <a:blipFill>
              <a:blip r:embed="rId5">
                <a:alphaModFix amt="0"/>
              </a:blip>
              <a:stretch>
                <a:fillRect t="-15457" b="-15457"/>
              </a:stretch>
            </a:blipFill>
          </p:spPr>
        </p:sp>
        <p:sp>
          <p:nvSpPr>
            <p:cNvPr id="14" name="TextBox 14"/>
            <p:cNvSpPr txBox="1"/>
            <p:nvPr/>
          </p:nvSpPr>
          <p:spPr>
            <a:xfrm>
              <a:off x="0" y="0"/>
              <a:ext cx="3071812" cy="914400"/>
            </a:xfrm>
            <a:prstGeom prst="rect">
              <a:avLst/>
            </a:prstGeom>
          </p:spPr>
          <p:txBody>
            <a:bodyPr lIns="0" tIns="0" rIns="0" bIns="0" rtlCol="0" anchor="ctr"/>
            <a:lstStyle/>
            <a:p>
              <a:pPr algn="ctr">
                <a:lnSpc>
                  <a:spcPts val="2400"/>
                </a:lnSpc>
              </a:pPr>
              <a:r>
                <a:rPr lang="en-US" sz="2000" dirty="0">
                  <a:solidFill>
                    <a:srgbClr val="00569E"/>
                  </a:solidFill>
                  <a:latin typeface="Now"/>
                  <a:ea typeface="Now"/>
                  <a:cs typeface="Now"/>
                  <a:sym typeface="Now"/>
                </a:rPr>
                <a:t>Anand Kumar, FCA</a:t>
              </a:r>
            </a:p>
          </p:txBody>
        </p:sp>
      </p:grpSp>
      <p:grpSp>
        <p:nvGrpSpPr>
          <p:cNvPr id="15" name="Group 15"/>
          <p:cNvGrpSpPr/>
          <p:nvPr/>
        </p:nvGrpSpPr>
        <p:grpSpPr>
          <a:xfrm>
            <a:off x="6841047" y="1882994"/>
            <a:ext cx="2590038" cy="3012856"/>
            <a:chOff x="0" y="0"/>
            <a:chExt cx="3453384" cy="4017142"/>
          </a:xfrm>
        </p:grpSpPr>
        <p:sp>
          <p:nvSpPr>
            <p:cNvPr id="16" name="Freeform 16"/>
            <p:cNvSpPr/>
            <p:nvPr/>
          </p:nvSpPr>
          <p:spPr>
            <a:xfrm>
              <a:off x="12192" y="14182"/>
              <a:ext cx="3429000" cy="3988777"/>
            </a:xfrm>
            <a:custGeom>
              <a:avLst/>
              <a:gdLst/>
              <a:ahLst/>
              <a:cxnLst/>
              <a:rect l="l" t="t" r="r" b="b"/>
              <a:pathLst>
                <a:path w="3429000" h="3988777">
                  <a:moveTo>
                    <a:pt x="0" y="0"/>
                  </a:moveTo>
                  <a:lnTo>
                    <a:pt x="3429000" y="0"/>
                  </a:lnTo>
                  <a:lnTo>
                    <a:pt x="3429000" y="3988778"/>
                  </a:lnTo>
                  <a:lnTo>
                    <a:pt x="0" y="3988778"/>
                  </a:lnTo>
                  <a:close/>
                </a:path>
              </a:pathLst>
            </a:custGeom>
            <a:blipFill>
              <a:blip r:embed="rId6"/>
              <a:stretch>
                <a:fillRect l="-8517" t="-355" r="-8639" b="-360"/>
              </a:stretch>
            </a:blipFill>
          </p:spPr>
        </p:sp>
        <p:sp>
          <p:nvSpPr>
            <p:cNvPr id="17" name="Freeform 17"/>
            <p:cNvSpPr/>
            <p:nvPr/>
          </p:nvSpPr>
          <p:spPr>
            <a:xfrm>
              <a:off x="0" y="0"/>
              <a:ext cx="3453384" cy="4017142"/>
            </a:xfrm>
            <a:custGeom>
              <a:avLst/>
              <a:gdLst/>
              <a:ahLst/>
              <a:cxnLst/>
              <a:rect l="l" t="t" r="r" b="b"/>
              <a:pathLst>
                <a:path w="3453384" h="4017142">
                  <a:moveTo>
                    <a:pt x="182880" y="0"/>
                  </a:moveTo>
                  <a:lnTo>
                    <a:pt x="256032" y="0"/>
                  </a:lnTo>
                  <a:lnTo>
                    <a:pt x="256032" y="28365"/>
                  </a:lnTo>
                  <a:lnTo>
                    <a:pt x="182880" y="28365"/>
                  </a:lnTo>
                  <a:close/>
                  <a:moveTo>
                    <a:pt x="353568" y="0"/>
                  </a:moveTo>
                  <a:lnTo>
                    <a:pt x="426720" y="0"/>
                  </a:lnTo>
                  <a:lnTo>
                    <a:pt x="426720" y="28365"/>
                  </a:lnTo>
                  <a:lnTo>
                    <a:pt x="353568" y="28365"/>
                  </a:lnTo>
                  <a:close/>
                  <a:moveTo>
                    <a:pt x="524256" y="0"/>
                  </a:moveTo>
                  <a:lnTo>
                    <a:pt x="597408" y="0"/>
                  </a:lnTo>
                  <a:lnTo>
                    <a:pt x="597408" y="28365"/>
                  </a:lnTo>
                  <a:lnTo>
                    <a:pt x="524256" y="28365"/>
                  </a:lnTo>
                  <a:close/>
                  <a:moveTo>
                    <a:pt x="694944" y="0"/>
                  </a:moveTo>
                  <a:lnTo>
                    <a:pt x="768096" y="0"/>
                  </a:lnTo>
                  <a:lnTo>
                    <a:pt x="768096" y="28365"/>
                  </a:lnTo>
                  <a:lnTo>
                    <a:pt x="694944" y="28365"/>
                  </a:lnTo>
                  <a:close/>
                  <a:moveTo>
                    <a:pt x="865632" y="0"/>
                  </a:moveTo>
                  <a:lnTo>
                    <a:pt x="938784" y="0"/>
                  </a:lnTo>
                  <a:lnTo>
                    <a:pt x="938784" y="28365"/>
                  </a:lnTo>
                  <a:lnTo>
                    <a:pt x="865632" y="28365"/>
                  </a:lnTo>
                  <a:close/>
                  <a:moveTo>
                    <a:pt x="1036320" y="0"/>
                  </a:moveTo>
                  <a:lnTo>
                    <a:pt x="1109472" y="0"/>
                  </a:lnTo>
                  <a:lnTo>
                    <a:pt x="1109472" y="28365"/>
                  </a:lnTo>
                  <a:lnTo>
                    <a:pt x="1036320" y="28365"/>
                  </a:lnTo>
                  <a:close/>
                  <a:moveTo>
                    <a:pt x="1207008" y="0"/>
                  </a:moveTo>
                  <a:lnTo>
                    <a:pt x="1280160" y="0"/>
                  </a:lnTo>
                  <a:lnTo>
                    <a:pt x="1280160" y="28365"/>
                  </a:lnTo>
                  <a:lnTo>
                    <a:pt x="1207008" y="28365"/>
                  </a:lnTo>
                  <a:close/>
                  <a:moveTo>
                    <a:pt x="1377696" y="28365"/>
                  </a:moveTo>
                  <a:lnTo>
                    <a:pt x="1450848" y="28365"/>
                  </a:lnTo>
                  <a:lnTo>
                    <a:pt x="1377696" y="28365"/>
                  </a:lnTo>
                  <a:close/>
                  <a:moveTo>
                    <a:pt x="1548384" y="28365"/>
                  </a:moveTo>
                  <a:lnTo>
                    <a:pt x="1621536" y="28365"/>
                  </a:lnTo>
                  <a:lnTo>
                    <a:pt x="1548384" y="28365"/>
                  </a:lnTo>
                  <a:close/>
                  <a:moveTo>
                    <a:pt x="1719072" y="28365"/>
                  </a:moveTo>
                  <a:lnTo>
                    <a:pt x="1792224" y="28365"/>
                  </a:lnTo>
                  <a:lnTo>
                    <a:pt x="1719072" y="28365"/>
                  </a:lnTo>
                  <a:close/>
                  <a:moveTo>
                    <a:pt x="1889760" y="0"/>
                  </a:moveTo>
                  <a:lnTo>
                    <a:pt x="1962912" y="0"/>
                  </a:lnTo>
                  <a:lnTo>
                    <a:pt x="1962912" y="28365"/>
                  </a:lnTo>
                  <a:lnTo>
                    <a:pt x="1889760" y="28365"/>
                  </a:lnTo>
                  <a:close/>
                  <a:moveTo>
                    <a:pt x="2060448" y="28365"/>
                  </a:moveTo>
                  <a:lnTo>
                    <a:pt x="2133600" y="28365"/>
                  </a:lnTo>
                  <a:lnTo>
                    <a:pt x="2060448" y="28365"/>
                  </a:lnTo>
                  <a:close/>
                  <a:moveTo>
                    <a:pt x="2231136" y="28365"/>
                  </a:moveTo>
                  <a:lnTo>
                    <a:pt x="2304288" y="28365"/>
                  </a:lnTo>
                  <a:lnTo>
                    <a:pt x="2231136" y="28365"/>
                  </a:lnTo>
                  <a:close/>
                  <a:moveTo>
                    <a:pt x="2401824" y="28365"/>
                  </a:moveTo>
                  <a:lnTo>
                    <a:pt x="2474976" y="28365"/>
                  </a:lnTo>
                  <a:lnTo>
                    <a:pt x="2401824" y="28365"/>
                  </a:lnTo>
                  <a:close/>
                  <a:moveTo>
                    <a:pt x="2572512" y="28365"/>
                  </a:moveTo>
                  <a:lnTo>
                    <a:pt x="2645664" y="28365"/>
                  </a:lnTo>
                  <a:lnTo>
                    <a:pt x="2572512" y="28365"/>
                  </a:lnTo>
                  <a:close/>
                  <a:moveTo>
                    <a:pt x="2743200" y="0"/>
                  </a:moveTo>
                  <a:lnTo>
                    <a:pt x="2816352" y="0"/>
                  </a:lnTo>
                  <a:lnTo>
                    <a:pt x="2816352" y="28365"/>
                  </a:lnTo>
                  <a:lnTo>
                    <a:pt x="2743200" y="28365"/>
                  </a:lnTo>
                  <a:close/>
                  <a:moveTo>
                    <a:pt x="2913888" y="28365"/>
                  </a:moveTo>
                  <a:lnTo>
                    <a:pt x="2987040" y="28365"/>
                  </a:lnTo>
                  <a:lnTo>
                    <a:pt x="2913888" y="28365"/>
                  </a:lnTo>
                  <a:close/>
                  <a:moveTo>
                    <a:pt x="3084576" y="28365"/>
                  </a:moveTo>
                  <a:lnTo>
                    <a:pt x="3157728" y="28365"/>
                  </a:lnTo>
                  <a:lnTo>
                    <a:pt x="3084576" y="28365"/>
                  </a:lnTo>
                  <a:close/>
                  <a:moveTo>
                    <a:pt x="3255264" y="28365"/>
                  </a:moveTo>
                  <a:lnTo>
                    <a:pt x="3328416" y="28365"/>
                  </a:lnTo>
                  <a:lnTo>
                    <a:pt x="3255264" y="28365"/>
                  </a:lnTo>
                  <a:close/>
                  <a:moveTo>
                    <a:pt x="3425952" y="28365"/>
                  </a:moveTo>
                  <a:lnTo>
                    <a:pt x="3441192" y="28365"/>
                  </a:lnTo>
                  <a:cubicBezTo>
                    <a:pt x="3447923" y="28365"/>
                    <a:pt x="3453384" y="34717"/>
                    <a:pt x="3453384" y="42547"/>
                  </a:cubicBezTo>
                  <a:lnTo>
                    <a:pt x="3453384" y="81548"/>
                  </a:lnTo>
                  <a:lnTo>
                    <a:pt x="3429000" y="81548"/>
                  </a:lnTo>
                  <a:lnTo>
                    <a:pt x="3429000" y="14182"/>
                  </a:lnTo>
                  <a:lnTo>
                    <a:pt x="3441192" y="14182"/>
                  </a:lnTo>
                  <a:lnTo>
                    <a:pt x="3441192" y="28365"/>
                  </a:lnTo>
                  <a:lnTo>
                    <a:pt x="3425952" y="28365"/>
                  </a:lnTo>
                  <a:close/>
                  <a:moveTo>
                    <a:pt x="3453384" y="223372"/>
                  </a:moveTo>
                  <a:lnTo>
                    <a:pt x="3453384" y="308465"/>
                  </a:lnTo>
                  <a:lnTo>
                    <a:pt x="3429000" y="308465"/>
                  </a:lnTo>
                  <a:lnTo>
                    <a:pt x="3429000" y="195007"/>
                  </a:lnTo>
                  <a:close/>
                  <a:moveTo>
                    <a:pt x="3429000" y="393559"/>
                  </a:moveTo>
                  <a:lnTo>
                    <a:pt x="3429000" y="478653"/>
                  </a:lnTo>
                  <a:lnTo>
                    <a:pt x="3429000" y="393559"/>
                  </a:lnTo>
                  <a:close/>
                  <a:moveTo>
                    <a:pt x="3429000" y="592112"/>
                  </a:moveTo>
                  <a:lnTo>
                    <a:pt x="3429000" y="677206"/>
                  </a:lnTo>
                  <a:lnTo>
                    <a:pt x="3429000" y="592112"/>
                  </a:lnTo>
                  <a:close/>
                  <a:moveTo>
                    <a:pt x="3429000" y="790664"/>
                  </a:moveTo>
                  <a:lnTo>
                    <a:pt x="3429000" y="875758"/>
                  </a:lnTo>
                  <a:lnTo>
                    <a:pt x="3429000" y="790664"/>
                  </a:lnTo>
                  <a:close/>
                  <a:moveTo>
                    <a:pt x="3429000" y="989217"/>
                  </a:moveTo>
                  <a:lnTo>
                    <a:pt x="3429000" y="1074311"/>
                  </a:lnTo>
                  <a:lnTo>
                    <a:pt x="3429000" y="989217"/>
                  </a:lnTo>
                  <a:close/>
                  <a:moveTo>
                    <a:pt x="3429000" y="1187769"/>
                  </a:moveTo>
                  <a:lnTo>
                    <a:pt x="3429000" y="1272863"/>
                  </a:lnTo>
                  <a:lnTo>
                    <a:pt x="3429000" y="1187769"/>
                  </a:lnTo>
                  <a:close/>
                  <a:moveTo>
                    <a:pt x="3429000" y="1386322"/>
                  </a:moveTo>
                  <a:lnTo>
                    <a:pt x="3429000" y="1471416"/>
                  </a:lnTo>
                  <a:lnTo>
                    <a:pt x="3429000" y="1386322"/>
                  </a:lnTo>
                  <a:close/>
                  <a:moveTo>
                    <a:pt x="3429000" y="1584874"/>
                  </a:moveTo>
                  <a:lnTo>
                    <a:pt x="3429000" y="1669968"/>
                  </a:lnTo>
                  <a:lnTo>
                    <a:pt x="3429000" y="1584874"/>
                  </a:lnTo>
                  <a:close/>
                  <a:moveTo>
                    <a:pt x="3429000" y="1783427"/>
                  </a:moveTo>
                  <a:lnTo>
                    <a:pt x="3429000" y="1868520"/>
                  </a:lnTo>
                  <a:lnTo>
                    <a:pt x="3429000" y="1783427"/>
                  </a:lnTo>
                  <a:close/>
                  <a:moveTo>
                    <a:pt x="3429000" y="1981979"/>
                  </a:moveTo>
                  <a:lnTo>
                    <a:pt x="3429000" y="2067073"/>
                  </a:lnTo>
                  <a:lnTo>
                    <a:pt x="3429000" y="1981979"/>
                  </a:lnTo>
                  <a:close/>
                  <a:moveTo>
                    <a:pt x="3429000" y="2180531"/>
                  </a:moveTo>
                  <a:lnTo>
                    <a:pt x="3429000" y="2265625"/>
                  </a:lnTo>
                  <a:lnTo>
                    <a:pt x="3429000" y="2180532"/>
                  </a:lnTo>
                  <a:close/>
                  <a:moveTo>
                    <a:pt x="3429000" y="2379084"/>
                  </a:moveTo>
                  <a:lnTo>
                    <a:pt x="3429000" y="2464178"/>
                  </a:lnTo>
                  <a:lnTo>
                    <a:pt x="3429000" y="2379084"/>
                  </a:lnTo>
                  <a:close/>
                  <a:moveTo>
                    <a:pt x="3429000" y="2577637"/>
                  </a:moveTo>
                  <a:lnTo>
                    <a:pt x="3429000" y="2662730"/>
                  </a:lnTo>
                  <a:lnTo>
                    <a:pt x="3429000" y="2577637"/>
                  </a:lnTo>
                  <a:close/>
                  <a:moveTo>
                    <a:pt x="3429000" y="2776189"/>
                  </a:moveTo>
                  <a:lnTo>
                    <a:pt x="3429000" y="2861283"/>
                  </a:lnTo>
                  <a:lnTo>
                    <a:pt x="3429000" y="2776189"/>
                  </a:lnTo>
                  <a:close/>
                  <a:moveTo>
                    <a:pt x="3429000" y="2974741"/>
                  </a:moveTo>
                  <a:lnTo>
                    <a:pt x="3429000" y="3059836"/>
                  </a:lnTo>
                  <a:lnTo>
                    <a:pt x="3429000" y="2974741"/>
                  </a:lnTo>
                  <a:close/>
                  <a:moveTo>
                    <a:pt x="3429000" y="3173294"/>
                  </a:moveTo>
                  <a:lnTo>
                    <a:pt x="3429000" y="3258388"/>
                  </a:lnTo>
                  <a:lnTo>
                    <a:pt x="3429000" y="3173294"/>
                  </a:lnTo>
                  <a:close/>
                  <a:moveTo>
                    <a:pt x="3429000" y="3371847"/>
                  </a:moveTo>
                  <a:lnTo>
                    <a:pt x="3429000" y="3456940"/>
                  </a:lnTo>
                  <a:lnTo>
                    <a:pt x="3429000" y="3371847"/>
                  </a:lnTo>
                  <a:close/>
                  <a:moveTo>
                    <a:pt x="3429000" y="3570399"/>
                  </a:moveTo>
                  <a:lnTo>
                    <a:pt x="3429000" y="3655493"/>
                  </a:lnTo>
                  <a:lnTo>
                    <a:pt x="3429000" y="3570399"/>
                  </a:lnTo>
                  <a:close/>
                  <a:moveTo>
                    <a:pt x="3429000" y="3768951"/>
                  </a:moveTo>
                  <a:lnTo>
                    <a:pt x="3429000" y="3854045"/>
                  </a:lnTo>
                  <a:lnTo>
                    <a:pt x="3429000" y="3768951"/>
                  </a:lnTo>
                  <a:close/>
                  <a:moveTo>
                    <a:pt x="3429000" y="3967504"/>
                  </a:moveTo>
                  <a:lnTo>
                    <a:pt x="3429000" y="4002960"/>
                  </a:lnTo>
                  <a:cubicBezTo>
                    <a:pt x="3429000" y="4010789"/>
                    <a:pt x="3423539" y="4017142"/>
                    <a:pt x="3416808" y="4017142"/>
                  </a:cubicBezTo>
                  <a:lnTo>
                    <a:pt x="3398520" y="4017142"/>
                  </a:lnTo>
                  <a:lnTo>
                    <a:pt x="3398520" y="3988777"/>
                  </a:lnTo>
                  <a:lnTo>
                    <a:pt x="3441192" y="3988777"/>
                  </a:lnTo>
                  <a:lnTo>
                    <a:pt x="3441192" y="4002960"/>
                  </a:lnTo>
                  <a:lnTo>
                    <a:pt x="3429000" y="4002960"/>
                  </a:lnTo>
                  <a:lnTo>
                    <a:pt x="3429000" y="3967504"/>
                  </a:lnTo>
                  <a:close/>
                  <a:moveTo>
                    <a:pt x="3276600" y="4017142"/>
                  </a:moveTo>
                  <a:lnTo>
                    <a:pt x="3203448" y="4017142"/>
                  </a:lnTo>
                  <a:lnTo>
                    <a:pt x="3203448" y="3988777"/>
                  </a:lnTo>
                  <a:lnTo>
                    <a:pt x="3276600" y="3988777"/>
                  </a:lnTo>
                  <a:close/>
                  <a:moveTo>
                    <a:pt x="3105912" y="3988777"/>
                  </a:moveTo>
                  <a:lnTo>
                    <a:pt x="3032760" y="3988777"/>
                  </a:lnTo>
                  <a:lnTo>
                    <a:pt x="3105912" y="3988777"/>
                  </a:lnTo>
                  <a:close/>
                  <a:moveTo>
                    <a:pt x="2935224" y="3988777"/>
                  </a:moveTo>
                  <a:lnTo>
                    <a:pt x="2862072" y="3988777"/>
                  </a:lnTo>
                  <a:lnTo>
                    <a:pt x="2935224" y="3988777"/>
                  </a:lnTo>
                  <a:close/>
                  <a:moveTo>
                    <a:pt x="2764536" y="3988777"/>
                  </a:moveTo>
                  <a:lnTo>
                    <a:pt x="2691384" y="3988777"/>
                  </a:lnTo>
                  <a:lnTo>
                    <a:pt x="2764536" y="3988777"/>
                  </a:lnTo>
                  <a:close/>
                  <a:moveTo>
                    <a:pt x="2593848" y="3988777"/>
                  </a:moveTo>
                  <a:lnTo>
                    <a:pt x="2545080" y="3988777"/>
                  </a:lnTo>
                  <a:lnTo>
                    <a:pt x="2618232" y="3988777"/>
                  </a:lnTo>
                  <a:close/>
                  <a:moveTo>
                    <a:pt x="2447544" y="3988777"/>
                  </a:moveTo>
                  <a:lnTo>
                    <a:pt x="2374392" y="3988777"/>
                  </a:lnTo>
                  <a:lnTo>
                    <a:pt x="2447544" y="3988777"/>
                  </a:lnTo>
                  <a:close/>
                  <a:moveTo>
                    <a:pt x="2276856" y="3988777"/>
                  </a:moveTo>
                  <a:lnTo>
                    <a:pt x="2203704" y="3988777"/>
                  </a:lnTo>
                  <a:lnTo>
                    <a:pt x="2276856" y="3988777"/>
                  </a:lnTo>
                  <a:close/>
                  <a:moveTo>
                    <a:pt x="2106168" y="3988777"/>
                  </a:moveTo>
                  <a:lnTo>
                    <a:pt x="2033016" y="3988777"/>
                  </a:lnTo>
                  <a:lnTo>
                    <a:pt x="2106168" y="3988777"/>
                  </a:lnTo>
                  <a:close/>
                  <a:moveTo>
                    <a:pt x="1935480" y="3988777"/>
                  </a:moveTo>
                  <a:lnTo>
                    <a:pt x="1862328" y="3988777"/>
                  </a:lnTo>
                  <a:lnTo>
                    <a:pt x="1935480" y="3988777"/>
                  </a:lnTo>
                  <a:close/>
                  <a:moveTo>
                    <a:pt x="1764792" y="3988777"/>
                  </a:moveTo>
                  <a:lnTo>
                    <a:pt x="1691640" y="3988777"/>
                  </a:lnTo>
                  <a:lnTo>
                    <a:pt x="1764792" y="3988777"/>
                  </a:lnTo>
                  <a:close/>
                  <a:moveTo>
                    <a:pt x="1594104" y="3988777"/>
                  </a:moveTo>
                  <a:lnTo>
                    <a:pt x="1520952" y="3988777"/>
                  </a:lnTo>
                  <a:lnTo>
                    <a:pt x="1594104" y="3988777"/>
                  </a:lnTo>
                  <a:close/>
                  <a:moveTo>
                    <a:pt x="1423416" y="3988777"/>
                  </a:moveTo>
                  <a:lnTo>
                    <a:pt x="1350264" y="3988777"/>
                  </a:lnTo>
                  <a:lnTo>
                    <a:pt x="1423416" y="3988777"/>
                  </a:lnTo>
                  <a:close/>
                  <a:moveTo>
                    <a:pt x="1252728" y="3988777"/>
                  </a:moveTo>
                  <a:lnTo>
                    <a:pt x="1179576" y="3988777"/>
                  </a:lnTo>
                  <a:lnTo>
                    <a:pt x="1252728" y="3988777"/>
                  </a:lnTo>
                  <a:close/>
                  <a:moveTo>
                    <a:pt x="1082040" y="3988777"/>
                  </a:moveTo>
                  <a:lnTo>
                    <a:pt x="1008888" y="3988777"/>
                  </a:lnTo>
                  <a:lnTo>
                    <a:pt x="1082040" y="3988777"/>
                  </a:lnTo>
                  <a:close/>
                  <a:moveTo>
                    <a:pt x="911352" y="3988777"/>
                  </a:moveTo>
                  <a:lnTo>
                    <a:pt x="838200" y="3988777"/>
                  </a:lnTo>
                  <a:lnTo>
                    <a:pt x="911352" y="3988777"/>
                  </a:lnTo>
                  <a:close/>
                  <a:moveTo>
                    <a:pt x="740664" y="3988777"/>
                  </a:moveTo>
                  <a:lnTo>
                    <a:pt x="667512" y="3988777"/>
                  </a:lnTo>
                  <a:lnTo>
                    <a:pt x="740664" y="3988777"/>
                  </a:lnTo>
                  <a:close/>
                  <a:moveTo>
                    <a:pt x="569976" y="3988777"/>
                  </a:moveTo>
                  <a:lnTo>
                    <a:pt x="496824" y="3988777"/>
                  </a:lnTo>
                  <a:lnTo>
                    <a:pt x="569976" y="3988777"/>
                  </a:lnTo>
                  <a:close/>
                  <a:moveTo>
                    <a:pt x="399288" y="3988777"/>
                  </a:moveTo>
                  <a:lnTo>
                    <a:pt x="326136" y="3988777"/>
                  </a:lnTo>
                  <a:lnTo>
                    <a:pt x="399288" y="3988777"/>
                  </a:lnTo>
                  <a:close/>
                  <a:moveTo>
                    <a:pt x="228600" y="3988777"/>
                  </a:moveTo>
                  <a:lnTo>
                    <a:pt x="155448" y="3988777"/>
                  </a:lnTo>
                  <a:lnTo>
                    <a:pt x="228600" y="3988777"/>
                  </a:lnTo>
                  <a:close/>
                  <a:moveTo>
                    <a:pt x="57912" y="3988777"/>
                  </a:moveTo>
                  <a:lnTo>
                    <a:pt x="12192" y="3988777"/>
                  </a:lnTo>
                  <a:cubicBezTo>
                    <a:pt x="5461" y="3988777"/>
                    <a:pt x="0" y="3982425"/>
                    <a:pt x="0" y="3974595"/>
                  </a:cubicBezTo>
                  <a:lnTo>
                    <a:pt x="0" y="3971049"/>
                  </a:lnTo>
                  <a:lnTo>
                    <a:pt x="24384" y="3971049"/>
                  </a:lnTo>
                  <a:lnTo>
                    <a:pt x="24384" y="4002960"/>
                  </a:lnTo>
                  <a:lnTo>
                    <a:pt x="12192" y="4002960"/>
                  </a:lnTo>
                  <a:lnTo>
                    <a:pt x="12192" y="3988777"/>
                  </a:lnTo>
                  <a:lnTo>
                    <a:pt x="57912" y="3988777"/>
                  </a:lnTo>
                  <a:close/>
                  <a:moveTo>
                    <a:pt x="0" y="3857591"/>
                  </a:moveTo>
                  <a:lnTo>
                    <a:pt x="0" y="3772497"/>
                  </a:lnTo>
                  <a:lnTo>
                    <a:pt x="24384" y="3772497"/>
                  </a:lnTo>
                  <a:lnTo>
                    <a:pt x="24384" y="3857591"/>
                  </a:lnTo>
                  <a:close/>
                  <a:moveTo>
                    <a:pt x="24384" y="3659038"/>
                  </a:moveTo>
                  <a:lnTo>
                    <a:pt x="24384" y="3573944"/>
                  </a:lnTo>
                  <a:lnTo>
                    <a:pt x="24384" y="3659038"/>
                  </a:lnTo>
                  <a:close/>
                  <a:moveTo>
                    <a:pt x="24384" y="3460486"/>
                  </a:moveTo>
                  <a:lnTo>
                    <a:pt x="24384" y="3375392"/>
                  </a:lnTo>
                  <a:lnTo>
                    <a:pt x="24384" y="3460486"/>
                  </a:lnTo>
                  <a:close/>
                  <a:moveTo>
                    <a:pt x="0" y="3261933"/>
                  </a:moveTo>
                  <a:lnTo>
                    <a:pt x="0" y="3176840"/>
                  </a:lnTo>
                  <a:lnTo>
                    <a:pt x="24384" y="3176840"/>
                  </a:lnTo>
                  <a:lnTo>
                    <a:pt x="24384" y="3261933"/>
                  </a:lnTo>
                  <a:close/>
                  <a:moveTo>
                    <a:pt x="24384" y="3063381"/>
                  </a:moveTo>
                  <a:lnTo>
                    <a:pt x="24384" y="2978287"/>
                  </a:lnTo>
                  <a:lnTo>
                    <a:pt x="24384" y="3063381"/>
                  </a:lnTo>
                  <a:close/>
                  <a:moveTo>
                    <a:pt x="24384" y="2864829"/>
                  </a:moveTo>
                  <a:lnTo>
                    <a:pt x="24384" y="2779735"/>
                  </a:lnTo>
                  <a:lnTo>
                    <a:pt x="24384" y="2864829"/>
                  </a:lnTo>
                  <a:close/>
                  <a:moveTo>
                    <a:pt x="24384" y="2666276"/>
                  </a:moveTo>
                  <a:lnTo>
                    <a:pt x="24384" y="2581182"/>
                  </a:lnTo>
                  <a:lnTo>
                    <a:pt x="24384" y="2666276"/>
                  </a:lnTo>
                  <a:close/>
                  <a:moveTo>
                    <a:pt x="24384" y="2467724"/>
                  </a:moveTo>
                  <a:lnTo>
                    <a:pt x="24384" y="2382630"/>
                  </a:lnTo>
                  <a:lnTo>
                    <a:pt x="24384" y="2467724"/>
                  </a:lnTo>
                  <a:close/>
                  <a:moveTo>
                    <a:pt x="0" y="2269171"/>
                  </a:moveTo>
                  <a:lnTo>
                    <a:pt x="0" y="2184077"/>
                  </a:lnTo>
                  <a:lnTo>
                    <a:pt x="24384" y="2184077"/>
                  </a:lnTo>
                  <a:lnTo>
                    <a:pt x="24384" y="2269171"/>
                  </a:lnTo>
                  <a:close/>
                  <a:moveTo>
                    <a:pt x="24384" y="2070619"/>
                  </a:moveTo>
                  <a:lnTo>
                    <a:pt x="24384" y="1985525"/>
                  </a:lnTo>
                  <a:lnTo>
                    <a:pt x="24384" y="2070618"/>
                  </a:lnTo>
                  <a:close/>
                  <a:moveTo>
                    <a:pt x="24384" y="1872066"/>
                  </a:moveTo>
                  <a:lnTo>
                    <a:pt x="24384" y="1786972"/>
                  </a:lnTo>
                  <a:lnTo>
                    <a:pt x="24384" y="1872066"/>
                  </a:lnTo>
                  <a:close/>
                  <a:moveTo>
                    <a:pt x="24384" y="1673514"/>
                  </a:moveTo>
                  <a:lnTo>
                    <a:pt x="24384" y="1588420"/>
                  </a:lnTo>
                  <a:lnTo>
                    <a:pt x="24384" y="1673514"/>
                  </a:lnTo>
                  <a:close/>
                  <a:moveTo>
                    <a:pt x="0" y="1474961"/>
                  </a:moveTo>
                  <a:lnTo>
                    <a:pt x="0" y="1389867"/>
                  </a:lnTo>
                  <a:lnTo>
                    <a:pt x="24384" y="1389867"/>
                  </a:lnTo>
                  <a:lnTo>
                    <a:pt x="24384" y="1474961"/>
                  </a:lnTo>
                  <a:close/>
                  <a:moveTo>
                    <a:pt x="0" y="1276409"/>
                  </a:moveTo>
                  <a:lnTo>
                    <a:pt x="0" y="1191315"/>
                  </a:lnTo>
                  <a:lnTo>
                    <a:pt x="24384" y="1191315"/>
                  </a:lnTo>
                  <a:lnTo>
                    <a:pt x="24384" y="1276409"/>
                  </a:lnTo>
                  <a:close/>
                  <a:moveTo>
                    <a:pt x="0" y="1077856"/>
                  </a:moveTo>
                  <a:lnTo>
                    <a:pt x="0" y="992762"/>
                  </a:lnTo>
                  <a:lnTo>
                    <a:pt x="24384" y="992762"/>
                  </a:lnTo>
                  <a:lnTo>
                    <a:pt x="24384" y="1077856"/>
                  </a:lnTo>
                  <a:close/>
                  <a:moveTo>
                    <a:pt x="0" y="879304"/>
                  </a:moveTo>
                  <a:lnTo>
                    <a:pt x="0" y="794210"/>
                  </a:lnTo>
                  <a:lnTo>
                    <a:pt x="24384" y="794210"/>
                  </a:lnTo>
                  <a:lnTo>
                    <a:pt x="24384" y="879304"/>
                  </a:lnTo>
                  <a:close/>
                  <a:moveTo>
                    <a:pt x="0" y="680751"/>
                  </a:moveTo>
                  <a:lnTo>
                    <a:pt x="0" y="595657"/>
                  </a:lnTo>
                  <a:lnTo>
                    <a:pt x="24384" y="595657"/>
                  </a:lnTo>
                  <a:lnTo>
                    <a:pt x="24384" y="680751"/>
                  </a:lnTo>
                  <a:close/>
                  <a:moveTo>
                    <a:pt x="0" y="482199"/>
                  </a:moveTo>
                  <a:lnTo>
                    <a:pt x="0" y="397105"/>
                  </a:lnTo>
                  <a:lnTo>
                    <a:pt x="24384" y="397105"/>
                  </a:lnTo>
                  <a:lnTo>
                    <a:pt x="24384" y="482199"/>
                  </a:lnTo>
                  <a:close/>
                  <a:moveTo>
                    <a:pt x="0" y="283646"/>
                  </a:moveTo>
                  <a:lnTo>
                    <a:pt x="0" y="198552"/>
                  </a:lnTo>
                  <a:lnTo>
                    <a:pt x="24384" y="198552"/>
                  </a:lnTo>
                  <a:lnTo>
                    <a:pt x="24384" y="283646"/>
                  </a:lnTo>
                  <a:close/>
                  <a:moveTo>
                    <a:pt x="0" y="85094"/>
                  </a:moveTo>
                  <a:lnTo>
                    <a:pt x="0" y="14182"/>
                  </a:lnTo>
                  <a:cubicBezTo>
                    <a:pt x="0" y="6352"/>
                    <a:pt x="5461" y="0"/>
                    <a:pt x="12192" y="0"/>
                  </a:cubicBezTo>
                  <a:lnTo>
                    <a:pt x="85344" y="0"/>
                  </a:lnTo>
                  <a:lnTo>
                    <a:pt x="85344" y="28365"/>
                  </a:lnTo>
                  <a:lnTo>
                    <a:pt x="12192" y="28365"/>
                  </a:lnTo>
                  <a:lnTo>
                    <a:pt x="12192" y="14182"/>
                  </a:lnTo>
                  <a:lnTo>
                    <a:pt x="24384" y="14182"/>
                  </a:lnTo>
                  <a:lnTo>
                    <a:pt x="24384" y="85094"/>
                  </a:lnTo>
                  <a:close/>
                </a:path>
              </a:pathLst>
            </a:custGeom>
            <a:solidFill>
              <a:srgbClr val="DDDDDD"/>
            </a:solidFill>
          </p:spPr>
        </p:sp>
      </p:grpSp>
      <p:grpSp>
        <p:nvGrpSpPr>
          <p:cNvPr id="18" name="Group 18"/>
          <p:cNvGrpSpPr/>
          <p:nvPr/>
        </p:nvGrpSpPr>
        <p:grpSpPr>
          <a:xfrm>
            <a:off x="9355084" y="2061111"/>
            <a:ext cx="2421731" cy="685800"/>
            <a:chOff x="0" y="0"/>
            <a:chExt cx="3228975" cy="914400"/>
          </a:xfrm>
        </p:grpSpPr>
        <p:sp>
          <p:nvSpPr>
            <p:cNvPr id="19" name="Freeform 19"/>
            <p:cNvSpPr/>
            <p:nvPr/>
          </p:nvSpPr>
          <p:spPr>
            <a:xfrm>
              <a:off x="0" y="0"/>
              <a:ext cx="3228976" cy="914400"/>
            </a:xfrm>
            <a:custGeom>
              <a:avLst/>
              <a:gdLst/>
              <a:ahLst/>
              <a:cxnLst/>
              <a:rect l="l" t="t" r="r" b="b"/>
              <a:pathLst>
                <a:path w="3228976" h="914400">
                  <a:moveTo>
                    <a:pt x="0" y="0"/>
                  </a:moveTo>
                  <a:lnTo>
                    <a:pt x="3228976" y="0"/>
                  </a:lnTo>
                  <a:lnTo>
                    <a:pt x="3228976" y="914400"/>
                  </a:lnTo>
                  <a:lnTo>
                    <a:pt x="0" y="914400"/>
                  </a:lnTo>
                  <a:close/>
                </a:path>
              </a:pathLst>
            </a:custGeom>
            <a:blipFill>
              <a:blip r:embed="rId5">
                <a:alphaModFix amt="0"/>
              </a:blip>
              <a:stretch>
                <a:fillRect t="-18806" b="-18806"/>
              </a:stretch>
            </a:blipFill>
          </p:spPr>
        </p:sp>
        <p:sp>
          <p:nvSpPr>
            <p:cNvPr id="20" name="TextBox 20"/>
            <p:cNvSpPr txBox="1"/>
            <p:nvPr/>
          </p:nvSpPr>
          <p:spPr>
            <a:xfrm>
              <a:off x="0" y="0"/>
              <a:ext cx="3228975" cy="914400"/>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Selastin A, FCA</a:t>
              </a:r>
            </a:p>
          </p:txBody>
        </p:sp>
      </p:grpSp>
      <p:grpSp>
        <p:nvGrpSpPr>
          <p:cNvPr id="21" name="Group 21"/>
          <p:cNvGrpSpPr/>
          <p:nvPr/>
        </p:nvGrpSpPr>
        <p:grpSpPr>
          <a:xfrm>
            <a:off x="12696303" y="1983006"/>
            <a:ext cx="2590038" cy="2912844"/>
            <a:chOff x="0" y="0"/>
            <a:chExt cx="3453384" cy="3883792"/>
          </a:xfrm>
        </p:grpSpPr>
        <p:sp>
          <p:nvSpPr>
            <p:cNvPr id="22" name="Freeform 22"/>
            <p:cNvSpPr/>
            <p:nvPr/>
          </p:nvSpPr>
          <p:spPr>
            <a:xfrm>
              <a:off x="12192" y="13712"/>
              <a:ext cx="3429000" cy="3856369"/>
            </a:xfrm>
            <a:custGeom>
              <a:avLst/>
              <a:gdLst/>
              <a:ahLst/>
              <a:cxnLst/>
              <a:rect l="l" t="t" r="r" b="b"/>
              <a:pathLst>
                <a:path w="3429000" h="3856369">
                  <a:moveTo>
                    <a:pt x="0" y="0"/>
                  </a:moveTo>
                  <a:lnTo>
                    <a:pt x="3429000" y="0"/>
                  </a:lnTo>
                  <a:lnTo>
                    <a:pt x="3429000" y="3856368"/>
                  </a:lnTo>
                  <a:lnTo>
                    <a:pt x="0" y="3856368"/>
                  </a:lnTo>
                  <a:close/>
                </a:path>
              </a:pathLst>
            </a:custGeom>
            <a:blipFill>
              <a:blip r:embed="rId7"/>
              <a:stretch>
                <a:fillRect l="-6587" t="-355" r="-6681" b="-360"/>
              </a:stretch>
            </a:blipFill>
          </p:spPr>
        </p:sp>
        <p:sp>
          <p:nvSpPr>
            <p:cNvPr id="23" name="Freeform 23"/>
            <p:cNvSpPr/>
            <p:nvPr/>
          </p:nvSpPr>
          <p:spPr>
            <a:xfrm>
              <a:off x="0" y="0"/>
              <a:ext cx="3453384" cy="3883792"/>
            </a:xfrm>
            <a:custGeom>
              <a:avLst/>
              <a:gdLst/>
              <a:ahLst/>
              <a:cxnLst/>
              <a:rect l="l" t="t" r="r" b="b"/>
              <a:pathLst>
                <a:path w="3453384" h="3883792">
                  <a:moveTo>
                    <a:pt x="182880" y="0"/>
                  </a:moveTo>
                  <a:lnTo>
                    <a:pt x="256032" y="0"/>
                  </a:lnTo>
                  <a:lnTo>
                    <a:pt x="256032" y="27423"/>
                  </a:lnTo>
                  <a:lnTo>
                    <a:pt x="182880" y="27423"/>
                  </a:lnTo>
                  <a:close/>
                  <a:moveTo>
                    <a:pt x="353568" y="0"/>
                  </a:moveTo>
                  <a:lnTo>
                    <a:pt x="426720" y="0"/>
                  </a:lnTo>
                  <a:lnTo>
                    <a:pt x="426720" y="27423"/>
                  </a:lnTo>
                  <a:lnTo>
                    <a:pt x="353568" y="27423"/>
                  </a:lnTo>
                  <a:close/>
                  <a:moveTo>
                    <a:pt x="524256" y="0"/>
                  </a:moveTo>
                  <a:lnTo>
                    <a:pt x="597408" y="0"/>
                  </a:lnTo>
                  <a:lnTo>
                    <a:pt x="597408" y="27423"/>
                  </a:lnTo>
                  <a:lnTo>
                    <a:pt x="524256" y="27423"/>
                  </a:lnTo>
                  <a:close/>
                  <a:moveTo>
                    <a:pt x="694944" y="0"/>
                  </a:moveTo>
                  <a:lnTo>
                    <a:pt x="768096" y="0"/>
                  </a:lnTo>
                  <a:lnTo>
                    <a:pt x="768096" y="27423"/>
                  </a:lnTo>
                  <a:lnTo>
                    <a:pt x="694944" y="27423"/>
                  </a:lnTo>
                  <a:close/>
                  <a:moveTo>
                    <a:pt x="865632" y="0"/>
                  </a:moveTo>
                  <a:lnTo>
                    <a:pt x="938784" y="0"/>
                  </a:lnTo>
                  <a:lnTo>
                    <a:pt x="938784" y="27423"/>
                  </a:lnTo>
                  <a:lnTo>
                    <a:pt x="865632" y="27423"/>
                  </a:lnTo>
                  <a:close/>
                  <a:moveTo>
                    <a:pt x="1036320" y="0"/>
                  </a:moveTo>
                  <a:lnTo>
                    <a:pt x="1109472" y="0"/>
                  </a:lnTo>
                  <a:lnTo>
                    <a:pt x="1109472" y="27423"/>
                  </a:lnTo>
                  <a:lnTo>
                    <a:pt x="1036320" y="27423"/>
                  </a:lnTo>
                  <a:close/>
                  <a:moveTo>
                    <a:pt x="1207008" y="0"/>
                  </a:moveTo>
                  <a:lnTo>
                    <a:pt x="1280160" y="0"/>
                  </a:lnTo>
                  <a:lnTo>
                    <a:pt x="1280160" y="27423"/>
                  </a:lnTo>
                  <a:lnTo>
                    <a:pt x="1207008" y="27423"/>
                  </a:lnTo>
                  <a:close/>
                  <a:moveTo>
                    <a:pt x="1377696" y="27423"/>
                  </a:moveTo>
                  <a:lnTo>
                    <a:pt x="1450848" y="27423"/>
                  </a:lnTo>
                  <a:lnTo>
                    <a:pt x="1377696" y="27423"/>
                  </a:lnTo>
                  <a:close/>
                  <a:moveTo>
                    <a:pt x="1548384" y="27423"/>
                  </a:moveTo>
                  <a:lnTo>
                    <a:pt x="1621536" y="27423"/>
                  </a:lnTo>
                  <a:lnTo>
                    <a:pt x="1548384" y="27423"/>
                  </a:lnTo>
                  <a:close/>
                  <a:moveTo>
                    <a:pt x="1719072" y="27423"/>
                  </a:moveTo>
                  <a:lnTo>
                    <a:pt x="1792224" y="27423"/>
                  </a:lnTo>
                  <a:lnTo>
                    <a:pt x="1719072" y="27423"/>
                  </a:lnTo>
                  <a:close/>
                  <a:moveTo>
                    <a:pt x="1889760" y="0"/>
                  </a:moveTo>
                  <a:lnTo>
                    <a:pt x="1962912" y="0"/>
                  </a:lnTo>
                  <a:lnTo>
                    <a:pt x="1962912" y="27423"/>
                  </a:lnTo>
                  <a:lnTo>
                    <a:pt x="1889760" y="27423"/>
                  </a:lnTo>
                  <a:close/>
                  <a:moveTo>
                    <a:pt x="2060448" y="27423"/>
                  </a:moveTo>
                  <a:lnTo>
                    <a:pt x="2133600" y="27423"/>
                  </a:lnTo>
                  <a:lnTo>
                    <a:pt x="2060448" y="27423"/>
                  </a:lnTo>
                  <a:close/>
                  <a:moveTo>
                    <a:pt x="2231136" y="27423"/>
                  </a:moveTo>
                  <a:lnTo>
                    <a:pt x="2304288" y="27423"/>
                  </a:lnTo>
                  <a:lnTo>
                    <a:pt x="2231136" y="27423"/>
                  </a:lnTo>
                  <a:close/>
                  <a:moveTo>
                    <a:pt x="2401824" y="27423"/>
                  </a:moveTo>
                  <a:lnTo>
                    <a:pt x="2474976" y="27423"/>
                  </a:lnTo>
                  <a:lnTo>
                    <a:pt x="2401824" y="27423"/>
                  </a:lnTo>
                  <a:close/>
                  <a:moveTo>
                    <a:pt x="2572512" y="27423"/>
                  </a:moveTo>
                  <a:lnTo>
                    <a:pt x="2645664" y="27423"/>
                  </a:lnTo>
                  <a:lnTo>
                    <a:pt x="2572512" y="27423"/>
                  </a:lnTo>
                  <a:close/>
                  <a:moveTo>
                    <a:pt x="2743200" y="0"/>
                  </a:moveTo>
                  <a:lnTo>
                    <a:pt x="2816352" y="0"/>
                  </a:lnTo>
                  <a:lnTo>
                    <a:pt x="2816352" y="27423"/>
                  </a:lnTo>
                  <a:lnTo>
                    <a:pt x="2743200" y="27423"/>
                  </a:lnTo>
                  <a:close/>
                  <a:moveTo>
                    <a:pt x="2913888" y="27423"/>
                  </a:moveTo>
                  <a:lnTo>
                    <a:pt x="2987040" y="27423"/>
                  </a:lnTo>
                  <a:lnTo>
                    <a:pt x="2913888" y="27423"/>
                  </a:lnTo>
                  <a:close/>
                  <a:moveTo>
                    <a:pt x="3084576" y="27423"/>
                  </a:moveTo>
                  <a:lnTo>
                    <a:pt x="3157728" y="27423"/>
                  </a:lnTo>
                  <a:lnTo>
                    <a:pt x="3084576" y="27423"/>
                  </a:lnTo>
                  <a:close/>
                  <a:moveTo>
                    <a:pt x="3255264" y="27423"/>
                  </a:moveTo>
                  <a:lnTo>
                    <a:pt x="3328416" y="27423"/>
                  </a:lnTo>
                  <a:lnTo>
                    <a:pt x="3255264" y="27423"/>
                  </a:lnTo>
                  <a:close/>
                  <a:moveTo>
                    <a:pt x="3425952" y="27423"/>
                  </a:moveTo>
                  <a:lnTo>
                    <a:pt x="3441192" y="27423"/>
                  </a:lnTo>
                  <a:cubicBezTo>
                    <a:pt x="3447923" y="27423"/>
                    <a:pt x="3453384" y="33565"/>
                    <a:pt x="3453384" y="41135"/>
                  </a:cubicBezTo>
                  <a:lnTo>
                    <a:pt x="3453384" y="78841"/>
                  </a:lnTo>
                  <a:lnTo>
                    <a:pt x="3429000" y="78841"/>
                  </a:lnTo>
                  <a:lnTo>
                    <a:pt x="3429000" y="13712"/>
                  </a:lnTo>
                  <a:lnTo>
                    <a:pt x="3441192" y="13712"/>
                  </a:lnTo>
                  <a:lnTo>
                    <a:pt x="3441192" y="27423"/>
                  </a:lnTo>
                  <a:lnTo>
                    <a:pt x="3425952" y="27423"/>
                  </a:lnTo>
                  <a:close/>
                  <a:moveTo>
                    <a:pt x="3453384" y="215957"/>
                  </a:moveTo>
                  <a:lnTo>
                    <a:pt x="3453384" y="298226"/>
                  </a:lnTo>
                  <a:lnTo>
                    <a:pt x="3429000" y="298226"/>
                  </a:lnTo>
                  <a:lnTo>
                    <a:pt x="3429000" y="188534"/>
                  </a:lnTo>
                  <a:close/>
                  <a:moveTo>
                    <a:pt x="3429000" y="380495"/>
                  </a:moveTo>
                  <a:lnTo>
                    <a:pt x="3429000" y="462764"/>
                  </a:lnTo>
                  <a:lnTo>
                    <a:pt x="3429000" y="380495"/>
                  </a:lnTo>
                  <a:close/>
                  <a:moveTo>
                    <a:pt x="3429000" y="572456"/>
                  </a:moveTo>
                  <a:lnTo>
                    <a:pt x="3429000" y="654726"/>
                  </a:lnTo>
                  <a:lnTo>
                    <a:pt x="3429000" y="572457"/>
                  </a:lnTo>
                  <a:close/>
                  <a:moveTo>
                    <a:pt x="3429000" y="764418"/>
                  </a:moveTo>
                  <a:lnTo>
                    <a:pt x="3429000" y="846687"/>
                  </a:lnTo>
                  <a:lnTo>
                    <a:pt x="3429000" y="764418"/>
                  </a:lnTo>
                  <a:close/>
                  <a:moveTo>
                    <a:pt x="3429000" y="956379"/>
                  </a:moveTo>
                  <a:lnTo>
                    <a:pt x="3429000" y="1038649"/>
                  </a:lnTo>
                  <a:lnTo>
                    <a:pt x="3429000" y="956379"/>
                  </a:lnTo>
                  <a:close/>
                  <a:moveTo>
                    <a:pt x="3429000" y="1148341"/>
                  </a:moveTo>
                  <a:lnTo>
                    <a:pt x="3429000" y="1230610"/>
                  </a:lnTo>
                  <a:lnTo>
                    <a:pt x="3429000" y="1148341"/>
                  </a:lnTo>
                  <a:close/>
                  <a:moveTo>
                    <a:pt x="3429000" y="1340302"/>
                  </a:moveTo>
                  <a:lnTo>
                    <a:pt x="3429000" y="1422572"/>
                  </a:lnTo>
                  <a:lnTo>
                    <a:pt x="3429000" y="1340302"/>
                  </a:lnTo>
                  <a:close/>
                  <a:moveTo>
                    <a:pt x="3429000" y="1532264"/>
                  </a:moveTo>
                  <a:lnTo>
                    <a:pt x="3429000" y="1614533"/>
                  </a:lnTo>
                  <a:lnTo>
                    <a:pt x="3429000" y="1532264"/>
                  </a:lnTo>
                  <a:close/>
                  <a:moveTo>
                    <a:pt x="3429000" y="1724225"/>
                  </a:moveTo>
                  <a:lnTo>
                    <a:pt x="3429000" y="1806495"/>
                  </a:lnTo>
                  <a:lnTo>
                    <a:pt x="3429000" y="1724225"/>
                  </a:lnTo>
                  <a:close/>
                  <a:moveTo>
                    <a:pt x="3429000" y="1916187"/>
                  </a:moveTo>
                  <a:lnTo>
                    <a:pt x="3429000" y="1998456"/>
                  </a:lnTo>
                  <a:lnTo>
                    <a:pt x="3429000" y="1916187"/>
                  </a:lnTo>
                  <a:close/>
                  <a:moveTo>
                    <a:pt x="3429000" y="2108148"/>
                  </a:moveTo>
                  <a:lnTo>
                    <a:pt x="3429000" y="2190417"/>
                  </a:lnTo>
                  <a:lnTo>
                    <a:pt x="3429000" y="2108148"/>
                  </a:lnTo>
                  <a:close/>
                  <a:moveTo>
                    <a:pt x="3429000" y="2300110"/>
                  </a:moveTo>
                  <a:lnTo>
                    <a:pt x="3429000" y="2382379"/>
                  </a:lnTo>
                  <a:lnTo>
                    <a:pt x="3429000" y="2300110"/>
                  </a:lnTo>
                  <a:close/>
                  <a:moveTo>
                    <a:pt x="3429000" y="2492071"/>
                  </a:moveTo>
                  <a:lnTo>
                    <a:pt x="3429000" y="2574341"/>
                  </a:lnTo>
                  <a:lnTo>
                    <a:pt x="3429000" y="2492071"/>
                  </a:lnTo>
                  <a:close/>
                  <a:moveTo>
                    <a:pt x="3429000" y="2684033"/>
                  </a:moveTo>
                  <a:lnTo>
                    <a:pt x="3429000" y="2766302"/>
                  </a:lnTo>
                  <a:lnTo>
                    <a:pt x="3429000" y="2684033"/>
                  </a:lnTo>
                  <a:close/>
                  <a:moveTo>
                    <a:pt x="3429000" y="2875994"/>
                  </a:moveTo>
                  <a:lnTo>
                    <a:pt x="3429000" y="2958263"/>
                  </a:lnTo>
                  <a:lnTo>
                    <a:pt x="3429000" y="2875994"/>
                  </a:lnTo>
                  <a:close/>
                  <a:moveTo>
                    <a:pt x="3429000" y="3067956"/>
                  </a:moveTo>
                  <a:lnTo>
                    <a:pt x="3429000" y="3150225"/>
                  </a:lnTo>
                  <a:lnTo>
                    <a:pt x="3429000" y="3067956"/>
                  </a:lnTo>
                  <a:close/>
                  <a:moveTo>
                    <a:pt x="3429000" y="3259917"/>
                  </a:moveTo>
                  <a:lnTo>
                    <a:pt x="3429000" y="3342186"/>
                  </a:lnTo>
                  <a:lnTo>
                    <a:pt x="3429000" y="3259917"/>
                  </a:lnTo>
                  <a:close/>
                  <a:moveTo>
                    <a:pt x="3429000" y="3451878"/>
                  </a:moveTo>
                  <a:lnTo>
                    <a:pt x="3429000" y="3534148"/>
                  </a:lnTo>
                  <a:lnTo>
                    <a:pt x="3429000" y="3451878"/>
                  </a:lnTo>
                  <a:close/>
                  <a:moveTo>
                    <a:pt x="3429000" y="3643840"/>
                  </a:moveTo>
                  <a:lnTo>
                    <a:pt x="3429000" y="3726109"/>
                  </a:lnTo>
                  <a:lnTo>
                    <a:pt x="3429000" y="3643840"/>
                  </a:lnTo>
                  <a:close/>
                  <a:moveTo>
                    <a:pt x="3429000" y="3835802"/>
                  </a:moveTo>
                  <a:lnTo>
                    <a:pt x="3429000" y="3870080"/>
                  </a:lnTo>
                  <a:cubicBezTo>
                    <a:pt x="3429000" y="3877650"/>
                    <a:pt x="3423539" y="3883792"/>
                    <a:pt x="3416808" y="3883792"/>
                  </a:cubicBezTo>
                  <a:lnTo>
                    <a:pt x="3398520" y="3883792"/>
                  </a:lnTo>
                  <a:lnTo>
                    <a:pt x="3398520" y="3856369"/>
                  </a:lnTo>
                  <a:lnTo>
                    <a:pt x="3441192" y="3856369"/>
                  </a:lnTo>
                  <a:lnTo>
                    <a:pt x="3441192" y="3870080"/>
                  </a:lnTo>
                  <a:lnTo>
                    <a:pt x="3429000" y="3870080"/>
                  </a:lnTo>
                  <a:lnTo>
                    <a:pt x="3429000" y="3835802"/>
                  </a:lnTo>
                  <a:close/>
                  <a:moveTo>
                    <a:pt x="3276600" y="3883792"/>
                  </a:moveTo>
                  <a:lnTo>
                    <a:pt x="3203448" y="3883792"/>
                  </a:lnTo>
                  <a:lnTo>
                    <a:pt x="3203448" y="3856369"/>
                  </a:lnTo>
                  <a:lnTo>
                    <a:pt x="3276600" y="3856369"/>
                  </a:lnTo>
                  <a:close/>
                  <a:moveTo>
                    <a:pt x="3105912" y="3856369"/>
                  </a:moveTo>
                  <a:lnTo>
                    <a:pt x="3032760" y="3856369"/>
                  </a:lnTo>
                  <a:lnTo>
                    <a:pt x="3105912" y="3856369"/>
                  </a:lnTo>
                  <a:close/>
                  <a:moveTo>
                    <a:pt x="2935224" y="3856369"/>
                  </a:moveTo>
                  <a:lnTo>
                    <a:pt x="2862072" y="3856369"/>
                  </a:lnTo>
                  <a:lnTo>
                    <a:pt x="2935224" y="3856369"/>
                  </a:lnTo>
                  <a:close/>
                  <a:moveTo>
                    <a:pt x="2764536" y="3856369"/>
                  </a:moveTo>
                  <a:lnTo>
                    <a:pt x="2691384" y="3856369"/>
                  </a:lnTo>
                  <a:lnTo>
                    <a:pt x="2764536" y="3856369"/>
                  </a:lnTo>
                  <a:close/>
                  <a:moveTo>
                    <a:pt x="2593848" y="3856369"/>
                  </a:moveTo>
                  <a:lnTo>
                    <a:pt x="2545080" y="3856369"/>
                  </a:lnTo>
                  <a:lnTo>
                    <a:pt x="2618232" y="3856369"/>
                  </a:lnTo>
                  <a:close/>
                  <a:moveTo>
                    <a:pt x="2447544" y="3856369"/>
                  </a:moveTo>
                  <a:lnTo>
                    <a:pt x="2374392" y="3856369"/>
                  </a:lnTo>
                  <a:lnTo>
                    <a:pt x="2447544" y="3856369"/>
                  </a:lnTo>
                  <a:close/>
                  <a:moveTo>
                    <a:pt x="2276856" y="3856369"/>
                  </a:moveTo>
                  <a:lnTo>
                    <a:pt x="2203704" y="3856369"/>
                  </a:lnTo>
                  <a:lnTo>
                    <a:pt x="2276856" y="3856369"/>
                  </a:lnTo>
                  <a:close/>
                  <a:moveTo>
                    <a:pt x="2106168" y="3856369"/>
                  </a:moveTo>
                  <a:lnTo>
                    <a:pt x="2033016" y="3856369"/>
                  </a:lnTo>
                  <a:lnTo>
                    <a:pt x="2106168" y="3856369"/>
                  </a:lnTo>
                  <a:close/>
                  <a:moveTo>
                    <a:pt x="1935480" y="3856369"/>
                  </a:moveTo>
                  <a:lnTo>
                    <a:pt x="1862328" y="3856369"/>
                  </a:lnTo>
                  <a:lnTo>
                    <a:pt x="1935480" y="3856369"/>
                  </a:lnTo>
                  <a:close/>
                  <a:moveTo>
                    <a:pt x="1764792" y="3856369"/>
                  </a:moveTo>
                  <a:lnTo>
                    <a:pt x="1691640" y="3856369"/>
                  </a:lnTo>
                  <a:lnTo>
                    <a:pt x="1764792" y="3856369"/>
                  </a:lnTo>
                  <a:close/>
                  <a:moveTo>
                    <a:pt x="1594104" y="3856369"/>
                  </a:moveTo>
                  <a:lnTo>
                    <a:pt x="1520952" y="3856369"/>
                  </a:lnTo>
                  <a:lnTo>
                    <a:pt x="1594104" y="3856369"/>
                  </a:lnTo>
                  <a:close/>
                  <a:moveTo>
                    <a:pt x="1423416" y="3856369"/>
                  </a:moveTo>
                  <a:lnTo>
                    <a:pt x="1350264" y="3856369"/>
                  </a:lnTo>
                  <a:lnTo>
                    <a:pt x="1423416" y="3856369"/>
                  </a:lnTo>
                  <a:close/>
                  <a:moveTo>
                    <a:pt x="1252728" y="3856369"/>
                  </a:moveTo>
                  <a:lnTo>
                    <a:pt x="1179576" y="3856369"/>
                  </a:lnTo>
                  <a:lnTo>
                    <a:pt x="1252728" y="3856369"/>
                  </a:lnTo>
                  <a:close/>
                  <a:moveTo>
                    <a:pt x="1082040" y="3856369"/>
                  </a:moveTo>
                  <a:lnTo>
                    <a:pt x="1008888" y="3856369"/>
                  </a:lnTo>
                  <a:lnTo>
                    <a:pt x="1082040" y="3856369"/>
                  </a:lnTo>
                  <a:close/>
                  <a:moveTo>
                    <a:pt x="911352" y="3856369"/>
                  </a:moveTo>
                  <a:lnTo>
                    <a:pt x="838200" y="3856369"/>
                  </a:lnTo>
                  <a:lnTo>
                    <a:pt x="911352" y="3856369"/>
                  </a:lnTo>
                  <a:close/>
                  <a:moveTo>
                    <a:pt x="740664" y="3856369"/>
                  </a:moveTo>
                  <a:lnTo>
                    <a:pt x="667512" y="3856369"/>
                  </a:lnTo>
                  <a:lnTo>
                    <a:pt x="740664" y="3856369"/>
                  </a:lnTo>
                  <a:close/>
                  <a:moveTo>
                    <a:pt x="569976" y="3856369"/>
                  </a:moveTo>
                  <a:lnTo>
                    <a:pt x="496824" y="3856369"/>
                  </a:lnTo>
                  <a:lnTo>
                    <a:pt x="569976" y="3856369"/>
                  </a:lnTo>
                  <a:close/>
                  <a:moveTo>
                    <a:pt x="399288" y="3856369"/>
                  </a:moveTo>
                  <a:lnTo>
                    <a:pt x="326136" y="3856369"/>
                  </a:lnTo>
                  <a:lnTo>
                    <a:pt x="399288" y="3856369"/>
                  </a:lnTo>
                  <a:close/>
                  <a:moveTo>
                    <a:pt x="228600" y="3856369"/>
                  </a:moveTo>
                  <a:lnTo>
                    <a:pt x="155448" y="3856369"/>
                  </a:lnTo>
                  <a:lnTo>
                    <a:pt x="228600" y="3856369"/>
                  </a:lnTo>
                  <a:close/>
                  <a:moveTo>
                    <a:pt x="57912" y="3856369"/>
                  </a:moveTo>
                  <a:lnTo>
                    <a:pt x="12192" y="3856369"/>
                  </a:lnTo>
                  <a:cubicBezTo>
                    <a:pt x="5461" y="3856369"/>
                    <a:pt x="0" y="3850227"/>
                    <a:pt x="0" y="3842657"/>
                  </a:cubicBezTo>
                  <a:lnTo>
                    <a:pt x="0" y="3839229"/>
                  </a:lnTo>
                  <a:lnTo>
                    <a:pt x="24384" y="3839229"/>
                  </a:lnTo>
                  <a:lnTo>
                    <a:pt x="24384" y="3870080"/>
                  </a:lnTo>
                  <a:lnTo>
                    <a:pt x="12192" y="3870080"/>
                  </a:lnTo>
                  <a:lnTo>
                    <a:pt x="12192" y="3856369"/>
                  </a:lnTo>
                  <a:lnTo>
                    <a:pt x="57912" y="3856369"/>
                  </a:lnTo>
                  <a:close/>
                  <a:moveTo>
                    <a:pt x="0" y="3729537"/>
                  </a:moveTo>
                  <a:lnTo>
                    <a:pt x="0" y="3647268"/>
                  </a:lnTo>
                  <a:lnTo>
                    <a:pt x="24384" y="3647268"/>
                  </a:lnTo>
                  <a:lnTo>
                    <a:pt x="24384" y="3729537"/>
                  </a:lnTo>
                  <a:close/>
                  <a:moveTo>
                    <a:pt x="24384" y="3537576"/>
                  </a:moveTo>
                  <a:lnTo>
                    <a:pt x="24384" y="3455307"/>
                  </a:lnTo>
                  <a:lnTo>
                    <a:pt x="24384" y="3537576"/>
                  </a:lnTo>
                  <a:close/>
                  <a:moveTo>
                    <a:pt x="24384" y="3345614"/>
                  </a:moveTo>
                  <a:lnTo>
                    <a:pt x="24384" y="3263345"/>
                  </a:lnTo>
                  <a:lnTo>
                    <a:pt x="24384" y="3345614"/>
                  </a:lnTo>
                  <a:close/>
                  <a:moveTo>
                    <a:pt x="0" y="3153653"/>
                  </a:moveTo>
                  <a:lnTo>
                    <a:pt x="0" y="3071384"/>
                  </a:lnTo>
                  <a:lnTo>
                    <a:pt x="24384" y="3071384"/>
                  </a:lnTo>
                  <a:lnTo>
                    <a:pt x="24384" y="3153653"/>
                  </a:lnTo>
                  <a:close/>
                  <a:moveTo>
                    <a:pt x="24384" y="2961691"/>
                  </a:moveTo>
                  <a:lnTo>
                    <a:pt x="24384" y="2879422"/>
                  </a:lnTo>
                  <a:lnTo>
                    <a:pt x="24384" y="2961691"/>
                  </a:lnTo>
                  <a:close/>
                  <a:moveTo>
                    <a:pt x="24384" y="2769730"/>
                  </a:moveTo>
                  <a:lnTo>
                    <a:pt x="24384" y="2687461"/>
                  </a:lnTo>
                  <a:lnTo>
                    <a:pt x="24384" y="2769730"/>
                  </a:lnTo>
                  <a:close/>
                  <a:moveTo>
                    <a:pt x="24384" y="2577768"/>
                  </a:moveTo>
                  <a:lnTo>
                    <a:pt x="24384" y="2495499"/>
                  </a:lnTo>
                  <a:lnTo>
                    <a:pt x="24384" y="2577768"/>
                  </a:lnTo>
                  <a:close/>
                  <a:moveTo>
                    <a:pt x="24384" y="2385807"/>
                  </a:moveTo>
                  <a:lnTo>
                    <a:pt x="24384" y="2303538"/>
                  </a:lnTo>
                  <a:lnTo>
                    <a:pt x="24384" y="2385807"/>
                  </a:lnTo>
                  <a:close/>
                  <a:moveTo>
                    <a:pt x="0" y="2193846"/>
                  </a:moveTo>
                  <a:lnTo>
                    <a:pt x="0" y="2111576"/>
                  </a:lnTo>
                  <a:lnTo>
                    <a:pt x="24384" y="2111576"/>
                  </a:lnTo>
                  <a:lnTo>
                    <a:pt x="24384" y="2193846"/>
                  </a:lnTo>
                  <a:close/>
                  <a:moveTo>
                    <a:pt x="24384" y="2001884"/>
                  </a:moveTo>
                  <a:lnTo>
                    <a:pt x="24384" y="1919615"/>
                  </a:lnTo>
                  <a:lnTo>
                    <a:pt x="24384" y="2001884"/>
                  </a:lnTo>
                  <a:close/>
                  <a:moveTo>
                    <a:pt x="24384" y="1809922"/>
                  </a:moveTo>
                  <a:lnTo>
                    <a:pt x="24384" y="1727653"/>
                  </a:lnTo>
                  <a:lnTo>
                    <a:pt x="24384" y="1809922"/>
                  </a:lnTo>
                  <a:close/>
                  <a:moveTo>
                    <a:pt x="24384" y="1617961"/>
                  </a:moveTo>
                  <a:lnTo>
                    <a:pt x="24384" y="1535692"/>
                  </a:lnTo>
                  <a:lnTo>
                    <a:pt x="24384" y="1617961"/>
                  </a:lnTo>
                  <a:close/>
                  <a:moveTo>
                    <a:pt x="0" y="1425999"/>
                  </a:moveTo>
                  <a:lnTo>
                    <a:pt x="0" y="1343730"/>
                  </a:lnTo>
                  <a:lnTo>
                    <a:pt x="24384" y="1343730"/>
                  </a:lnTo>
                  <a:lnTo>
                    <a:pt x="24384" y="1426000"/>
                  </a:lnTo>
                  <a:close/>
                  <a:moveTo>
                    <a:pt x="0" y="1234038"/>
                  </a:moveTo>
                  <a:lnTo>
                    <a:pt x="0" y="1151769"/>
                  </a:lnTo>
                  <a:lnTo>
                    <a:pt x="24384" y="1151769"/>
                  </a:lnTo>
                  <a:lnTo>
                    <a:pt x="24384" y="1234038"/>
                  </a:lnTo>
                  <a:close/>
                  <a:moveTo>
                    <a:pt x="0" y="1042077"/>
                  </a:moveTo>
                  <a:lnTo>
                    <a:pt x="0" y="959807"/>
                  </a:lnTo>
                  <a:lnTo>
                    <a:pt x="24384" y="959807"/>
                  </a:lnTo>
                  <a:lnTo>
                    <a:pt x="24384" y="1042077"/>
                  </a:lnTo>
                  <a:close/>
                  <a:moveTo>
                    <a:pt x="0" y="850115"/>
                  </a:moveTo>
                  <a:lnTo>
                    <a:pt x="0" y="767846"/>
                  </a:lnTo>
                  <a:lnTo>
                    <a:pt x="24384" y="767846"/>
                  </a:lnTo>
                  <a:lnTo>
                    <a:pt x="24384" y="850115"/>
                  </a:lnTo>
                  <a:close/>
                  <a:moveTo>
                    <a:pt x="0" y="658154"/>
                  </a:moveTo>
                  <a:lnTo>
                    <a:pt x="0" y="575884"/>
                  </a:lnTo>
                  <a:lnTo>
                    <a:pt x="24384" y="575884"/>
                  </a:lnTo>
                  <a:lnTo>
                    <a:pt x="24384" y="658154"/>
                  </a:lnTo>
                  <a:close/>
                  <a:moveTo>
                    <a:pt x="0" y="466192"/>
                  </a:moveTo>
                  <a:lnTo>
                    <a:pt x="0" y="383923"/>
                  </a:lnTo>
                  <a:lnTo>
                    <a:pt x="24384" y="383923"/>
                  </a:lnTo>
                  <a:lnTo>
                    <a:pt x="24384" y="466192"/>
                  </a:lnTo>
                  <a:close/>
                  <a:moveTo>
                    <a:pt x="0" y="274231"/>
                  </a:moveTo>
                  <a:lnTo>
                    <a:pt x="0" y="191961"/>
                  </a:lnTo>
                  <a:lnTo>
                    <a:pt x="24384" y="191961"/>
                  </a:lnTo>
                  <a:lnTo>
                    <a:pt x="24384" y="274231"/>
                  </a:lnTo>
                  <a:close/>
                  <a:moveTo>
                    <a:pt x="0" y="82269"/>
                  </a:moveTo>
                  <a:lnTo>
                    <a:pt x="0" y="13712"/>
                  </a:lnTo>
                  <a:cubicBezTo>
                    <a:pt x="0" y="6142"/>
                    <a:pt x="5461" y="0"/>
                    <a:pt x="12192" y="0"/>
                  </a:cubicBezTo>
                  <a:lnTo>
                    <a:pt x="85344" y="0"/>
                  </a:lnTo>
                  <a:lnTo>
                    <a:pt x="85344" y="27423"/>
                  </a:lnTo>
                  <a:lnTo>
                    <a:pt x="12192" y="27423"/>
                  </a:lnTo>
                  <a:lnTo>
                    <a:pt x="12192" y="13712"/>
                  </a:lnTo>
                  <a:lnTo>
                    <a:pt x="24384" y="13712"/>
                  </a:lnTo>
                  <a:lnTo>
                    <a:pt x="24384" y="82269"/>
                  </a:lnTo>
                  <a:close/>
                </a:path>
              </a:pathLst>
            </a:custGeom>
            <a:solidFill>
              <a:srgbClr val="DDDDDD"/>
            </a:solidFill>
          </p:spPr>
        </p:sp>
      </p:grpSp>
      <p:grpSp>
        <p:nvGrpSpPr>
          <p:cNvPr id="24" name="Group 24"/>
          <p:cNvGrpSpPr/>
          <p:nvPr/>
        </p:nvGrpSpPr>
        <p:grpSpPr>
          <a:xfrm>
            <a:off x="15259050" y="1983006"/>
            <a:ext cx="2732484" cy="685800"/>
            <a:chOff x="0" y="0"/>
            <a:chExt cx="3643312" cy="914400"/>
          </a:xfrm>
        </p:grpSpPr>
        <p:sp>
          <p:nvSpPr>
            <p:cNvPr id="25" name="Freeform 25"/>
            <p:cNvSpPr/>
            <p:nvPr/>
          </p:nvSpPr>
          <p:spPr>
            <a:xfrm>
              <a:off x="0" y="0"/>
              <a:ext cx="3643312" cy="914400"/>
            </a:xfrm>
            <a:custGeom>
              <a:avLst/>
              <a:gdLst/>
              <a:ahLst/>
              <a:cxnLst/>
              <a:rect l="l" t="t" r="r" b="b"/>
              <a:pathLst>
                <a:path w="3643312" h="914400">
                  <a:moveTo>
                    <a:pt x="0" y="0"/>
                  </a:moveTo>
                  <a:lnTo>
                    <a:pt x="3643312" y="0"/>
                  </a:lnTo>
                  <a:lnTo>
                    <a:pt x="3643312" y="914400"/>
                  </a:lnTo>
                  <a:lnTo>
                    <a:pt x="0" y="914400"/>
                  </a:lnTo>
                  <a:close/>
                </a:path>
              </a:pathLst>
            </a:custGeom>
            <a:blipFill>
              <a:blip r:embed="rId5">
                <a:alphaModFix amt="0"/>
              </a:blip>
              <a:stretch>
                <a:fillRect t="-27635" b="-27635"/>
              </a:stretch>
            </a:blipFill>
          </p:spPr>
        </p:sp>
        <p:sp>
          <p:nvSpPr>
            <p:cNvPr id="26" name="TextBox 26"/>
            <p:cNvSpPr txBox="1"/>
            <p:nvPr/>
          </p:nvSpPr>
          <p:spPr>
            <a:xfrm>
              <a:off x="0" y="0"/>
              <a:ext cx="3643312" cy="914400"/>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Ramesh Naik, FCA</a:t>
              </a:r>
            </a:p>
          </p:txBody>
        </p:sp>
      </p:grpSp>
      <p:grpSp>
        <p:nvGrpSpPr>
          <p:cNvPr id="27" name="Group 27"/>
          <p:cNvGrpSpPr/>
          <p:nvPr/>
        </p:nvGrpSpPr>
        <p:grpSpPr>
          <a:xfrm>
            <a:off x="897733" y="5824538"/>
            <a:ext cx="2590038" cy="2936557"/>
            <a:chOff x="0" y="0"/>
            <a:chExt cx="3453384" cy="3915410"/>
          </a:xfrm>
        </p:grpSpPr>
        <p:sp>
          <p:nvSpPr>
            <p:cNvPr id="28" name="Freeform 28"/>
            <p:cNvSpPr/>
            <p:nvPr/>
          </p:nvSpPr>
          <p:spPr>
            <a:xfrm>
              <a:off x="12192" y="13823"/>
              <a:ext cx="3429000" cy="3887763"/>
            </a:xfrm>
            <a:custGeom>
              <a:avLst/>
              <a:gdLst/>
              <a:ahLst/>
              <a:cxnLst/>
              <a:rect l="l" t="t" r="r" b="b"/>
              <a:pathLst>
                <a:path w="3429000" h="3887763">
                  <a:moveTo>
                    <a:pt x="0" y="0"/>
                  </a:moveTo>
                  <a:lnTo>
                    <a:pt x="3429000" y="0"/>
                  </a:lnTo>
                  <a:lnTo>
                    <a:pt x="3429000" y="3887764"/>
                  </a:lnTo>
                  <a:lnTo>
                    <a:pt x="0" y="3887764"/>
                  </a:lnTo>
                  <a:close/>
                </a:path>
              </a:pathLst>
            </a:custGeom>
            <a:blipFill>
              <a:blip r:embed="rId8"/>
              <a:stretch>
                <a:fillRect l="-7045" t="-355" r="-7145" b="-360"/>
              </a:stretch>
            </a:blipFill>
          </p:spPr>
        </p:sp>
        <p:sp>
          <p:nvSpPr>
            <p:cNvPr id="29" name="Freeform 29"/>
            <p:cNvSpPr/>
            <p:nvPr/>
          </p:nvSpPr>
          <p:spPr>
            <a:xfrm>
              <a:off x="0" y="0"/>
              <a:ext cx="3453384" cy="3915410"/>
            </a:xfrm>
            <a:custGeom>
              <a:avLst/>
              <a:gdLst/>
              <a:ahLst/>
              <a:cxnLst/>
              <a:rect l="l" t="t" r="r" b="b"/>
              <a:pathLst>
                <a:path w="3453384" h="3915410">
                  <a:moveTo>
                    <a:pt x="182880" y="0"/>
                  </a:moveTo>
                  <a:lnTo>
                    <a:pt x="256032" y="0"/>
                  </a:lnTo>
                  <a:lnTo>
                    <a:pt x="256032" y="27646"/>
                  </a:lnTo>
                  <a:lnTo>
                    <a:pt x="182880" y="27646"/>
                  </a:lnTo>
                  <a:close/>
                  <a:moveTo>
                    <a:pt x="353568" y="0"/>
                  </a:moveTo>
                  <a:lnTo>
                    <a:pt x="426720" y="0"/>
                  </a:lnTo>
                  <a:lnTo>
                    <a:pt x="426720" y="27646"/>
                  </a:lnTo>
                  <a:lnTo>
                    <a:pt x="353568" y="27646"/>
                  </a:lnTo>
                  <a:close/>
                  <a:moveTo>
                    <a:pt x="524256" y="0"/>
                  </a:moveTo>
                  <a:lnTo>
                    <a:pt x="597408" y="0"/>
                  </a:lnTo>
                  <a:lnTo>
                    <a:pt x="597408" y="27646"/>
                  </a:lnTo>
                  <a:lnTo>
                    <a:pt x="524256" y="27646"/>
                  </a:lnTo>
                  <a:close/>
                  <a:moveTo>
                    <a:pt x="694944" y="0"/>
                  </a:moveTo>
                  <a:lnTo>
                    <a:pt x="768096" y="0"/>
                  </a:lnTo>
                  <a:lnTo>
                    <a:pt x="768096" y="27646"/>
                  </a:lnTo>
                  <a:lnTo>
                    <a:pt x="694944" y="27646"/>
                  </a:lnTo>
                  <a:close/>
                  <a:moveTo>
                    <a:pt x="865632" y="0"/>
                  </a:moveTo>
                  <a:lnTo>
                    <a:pt x="938784" y="0"/>
                  </a:lnTo>
                  <a:lnTo>
                    <a:pt x="938784" y="27646"/>
                  </a:lnTo>
                  <a:lnTo>
                    <a:pt x="865632" y="27646"/>
                  </a:lnTo>
                  <a:close/>
                  <a:moveTo>
                    <a:pt x="1036320" y="0"/>
                  </a:moveTo>
                  <a:lnTo>
                    <a:pt x="1109472" y="0"/>
                  </a:lnTo>
                  <a:lnTo>
                    <a:pt x="1109472" y="27646"/>
                  </a:lnTo>
                  <a:lnTo>
                    <a:pt x="1036320" y="27646"/>
                  </a:lnTo>
                  <a:close/>
                  <a:moveTo>
                    <a:pt x="1207008" y="0"/>
                  </a:moveTo>
                  <a:lnTo>
                    <a:pt x="1280160" y="0"/>
                  </a:lnTo>
                  <a:lnTo>
                    <a:pt x="1280160" y="27646"/>
                  </a:lnTo>
                  <a:lnTo>
                    <a:pt x="1207008" y="27646"/>
                  </a:lnTo>
                  <a:close/>
                  <a:moveTo>
                    <a:pt x="1377696" y="27646"/>
                  </a:moveTo>
                  <a:lnTo>
                    <a:pt x="1450848" y="27646"/>
                  </a:lnTo>
                  <a:lnTo>
                    <a:pt x="1377696" y="27646"/>
                  </a:lnTo>
                  <a:close/>
                  <a:moveTo>
                    <a:pt x="1548384" y="27646"/>
                  </a:moveTo>
                  <a:lnTo>
                    <a:pt x="1621536" y="27646"/>
                  </a:lnTo>
                  <a:lnTo>
                    <a:pt x="1548384" y="27646"/>
                  </a:lnTo>
                  <a:close/>
                  <a:moveTo>
                    <a:pt x="1719072" y="27646"/>
                  </a:moveTo>
                  <a:lnTo>
                    <a:pt x="1792224" y="27646"/>
                  </a:lnTo>
                  <a:lnTo>
                    <a:pt x="1719072" y="27646"/>
                  </a:lnTo>
                  <a:close/>
                  <a:moveTo>
                    <a:pt x="1889760" y="0"/>
                  </a:moveTo>
                  <a:lnTo>
                    <a:pt x="1962912" y="0"/>
                  </a:lnTo>
                  <a:lnTo>
                    <a:pt x="1962912" y="27646"/>
                  </a:lnTo>
                  <a:lnTo>
                    <a:pt x="1889760" y="27646"/>
                  </a:lnTo>
                  <a:close/>
                  <a:moveTo>
                    <a:pt x="2060448" y="27646"/>
                  </a:moveTo>
                  <a:lnTo>
                    <a:pt x="2133600" y="27646"/>
                  </a:lnTo>
                  <a:lnTo>
                    <a:pt x="2060448" y="27646"/>
                  </a:lnTo>
                  <a:close/>
                  <a:moveTo>
                    <a:pt x="2231136" y="27646"/>
                  </a:moveTo>
                  <a:lnTo>
                    <a:pt x="2304288" y="27646"/>
                  </a:lnTo>
                  <a:lnTo>
                    <a:pt x="2231136" y="27646"/>
                  </a:lnTo>
                  <a:close/>
                  <a:moveTo>
                    <a:pt x="2401824" y="27646"/>
                  </a:moveTo>
                  <a:lnTo>
                    <a:pt x="2474976" y="27646"/>
                  </a:lnTo>
                  <a:lnTo>
                    <a:pt x="2401824" y="27646"/>
                  </a:lnTo>
                  <a:close/>
                  <a:moveTo>
                    <a:pt x="2572512" y="27646"/>
                  </a:moveTo>
                  <a:lnTo>
                    <a:pt x="2645664" y="27646"/>
                  </a:lnTo>
                  <a:lnTo>
                    <a:pt x="2572512" y="27646"/>
                  </a:lnTo>
                  <a:close/>
                  <a:moveTo>
                    <a:pt x="2743200" y="0"/>
                  </a:moveTo>
                  <a:lnTo>
                    <a:pt x="2816352" y="0"/>
                  </a:lnTo>
                  <a:lnTo>
                    <a:pt x="2816352" y="27646"/>
                  </a:lnTo>
                  <a:lnTo>
                    <a:pt x="2743200" y="27646"/>
                  </a:lnTo>
                  <a:close/>
                  <a:moveTo>
                    <a:pt x="2913888" y="27646"/>
                  </a:moveTo>
                  <a:lnTo>
                    <a:pt x="2987040" y="27646"/>
                  </a:lnTo>
                  <a:lnTo>
                    <a:pt x="2913888" y="27646"/>
                  </a:lnTo>
                  <a:close/>
                  <a:moveTo>
                    <a:pt x="3084576" y="27646"/>
                  </a:moveTo>
                  <a:lnTo>
                    <a:pt x="3157728" y="27646"/>
                  </a:lnTo>
                  <a:lnTo>
                    <a:pt x="3084576" y="27646"/>
                  </a:lnTo>
                  <a:close/>
                  <a:moveTo>
                    <a:pt x="3255264" y="27646"/>
                  </a:moveTo>
                  <a:lnTo>
                    <a:pt x="3328416" y="27646"/>
                  </a:lnTo>
                  <a:lnTo>
                    <a:pt x="3255264" y="27646"/>
                  </a:lnTo>
                  <a:close/>
                  <a:moveTo>
                    <a:pt x="3425952" y="27646"/>
                  </a:moveTo>
                  <a:lnTo>
                    <a:pt x="3441192" y="27646"/>
                  </a:lnTo>
                  <a:cubicBezTo>
                    <a:pt x="3447923" y="27646"/>
                    <a:pt x="3453384" y="33838"/>
                    <a:pt x="3453384" y="41469"/>
                  </a:cubicBezTo>
                  <a:lnTo>
                    <a:pt x="3453384" y="79483"/>
                  </a:lnTo>
                  <a:lnTo>
                    <a:pt x="3429000" y="79483"/>
                  </a:lnTo>
                  <a:lnTo>
                    <a:pt x="3429000" y="13823"/>
                  </a:lnTo>
                  <a:lnTo>
                    <a:pt x="3441192" y="13823"/>
                  </a:lnTo>
                  <a:lnTo>
                    <a:pt x="3441192" y="27646"/>
                  </a:lnTo>
                  <a:lnTo>
                    <a:pt x="3425952" y="27646"/>
                  </a:lnTo>
                  <a:close/>
                  <a:moveTo>
                    <a:pt x="3453384" y="217715"/>
                  </a:moveTo>
                  <a:lnTo>
                    <a:pt x="3453384" y="300654"/>
                  </a:lnTo>
                  <a:lnTo>
                    <a:pt x="3429000" y="300654"/>
                  </a:lnTo>
                  <a:lnTo>
                    <a:pt x="3429000" y="190068"/>
                  </a:lnTo>
                  <a:close/>
                  <a:moveTo>
                    <a:pt x="3429000" y="383593"/>
                  </a:moveTo>
                  <a:lnTo>
                    <a:pt x="3429000" y="466532"/>
                  </a:lnTo>
                  <a:lnTo>
                    <a:pt x="3429000" y="383593"/>
                  </a:lnTo>
                  <a:close/>
                  <a:moveTo>
                    <a:pt x="3429000" y="577117"/>
                  </a:moveTo>
                  <a:lnTo>
                    <a:pt x="3429000" y="660056"/>
                  </a:lnTo>
                  <a:lnTo>
                    <a:pt x="3429000" y="577117"/>
                  </a:lnTo>
                  <a:close/>
                  <a:moveTo>
                    <a:pt x="3429000" y="770641"/>
                  </a:moveTo>
                  <a:lnTo>
                    <a:pt x="3429000" y="853580"/>
                  </a:lnTo>
                  <a:lnTo>
                    <a:pt x="3429000" y="770641"/>
                  </a:lnTo>
                  <a:close/>
                  <a:moveTo>
                    <a:pt x="3429000" y="964165"/>
                  </a:moveTo>
                  <a:lnTo>
                    <a:pt x="3429000" y="1047104"/>
                  </a:lnTo>
                  <a:lnTo>
                    <a:pt x="3429000" y="964165"/>
                  </a:lnTo>
                  <a:close/>
                  <a:moveTo>
                    <a:pt x="3429000" y="1157690"/>
                  </a:moveTo>
                  <a:lnTo>
                    <a:pt x="3429000" y="1240629"/>
                  </a:lnTo>
                  <a:lnTo>
                    <a:pt x="3429000" y="1157690"/>
                  </a:lnTo>
                  <a:close/>
                  <a:moveTo>
                    <a:pt x="3429000" y="1351214"/>
                  </a:moveTo>
                  <a:lnTo>
                    <a:pt x="3429000" y="1434153"/>
                  </a:lnTo>
                  <a:lnTo>
                    <a:pt x="3429000" y="1351214"/>
                  </a:lnTo>
                  <a:close/>
                  <a:moveTo>
                    <a:pt x="3429000" y="1544738"/>
                  </a:moveTo>
                  <a:lnTo>
                    <a:pt x="3429000" y="1627677"/>
                  </a:lnTo>
                  <a:lnTo>
                    <a:pt x="3429000" y="1544738"/>
                  </a:lnTo>
                  <a:close/>
                  <a:moveTo>
                    <a:pt x="3429000" y="1738262"/>
                  </a:moveTo>
                  <a:lnTo>
                    <a:pt x="3429000" y="1821201"/>
                  </a:lnTo>
                  <a:lnTo>
                    <a:pt x="3429000" y="1738262"/>
                  </a:lnTo>
                  <a:close/>
                  <a:moveTo>
                    <a:pt x="3429000" y="1931786"/>
                  </a:moveTo>
                  <a:lnTo>
                    <a:pt x="3429000" y="2014725"/>
                  </a:lnTo>
                  <a:lnTo>
                    <a:pt x="3429000" y="1931786"/>
                  </a:lnTo>
                  <a:close/>
                  <a:moveTo>
                    <a:pt x="3429000" y="2125311"/>
                  </a:moveTo>
                  <a:lnTo>
                    <a:pt x="3429000" y="2208250"/>
                  </a:lnTo>
                  <a:lnTo>
                    <a:pt x="3429000" y="2125311"/>
                  </a:lnTo>
                  <a:close/>
                  <a:moveTo>
                    <a:pt x="3429000" y="2318835"/>
                  </a:moveTo>
                  <a:lnTo>
                    <a:pt x="3429000" y="2401774"/>
                  </a:lnTo>
                  <a:lnTo>
                    <a:pt x="3429000" y="2318835"/>
                  </a:lnTo>
                  <a:close/>
                  <a:moveTo>
                    <a:pt x="3429000" y="2512359"/>
                  </a:moveTo>
                  <a:lnTo>
                    <a:pt x="3429000" y="2595298"/>
                  </a:lnTo>
                  <a:lnTo>
                    <a:pt x="3429000" y="2512359"/>
                  </a:lnTo>
                  <a:close/>
                  <a:moveTo>
                    <a:pt x="3429000" y="2705883"/>
                  </a:moveTo>
                  <a:lnTo>
                    <a:pt x="3429000" y="2788823"/>
                  </a:lnTo>
                  <a:lnTo>
                    <a:pt x="3429000" y="2705883"/>
                  </a:lnTo>
                  <a:close/>
                  <a:moveTo>
                    <a:pt x="3429000" y="2899408"/>
                  </a:moveTo>
                  <a:lnTo>
                    <a:pt x="3429000" y="2982347"/>
                  </a:lnTo>
                  <a:lnTo>
                    <a:pt x="3429000" y="2899408"/>
                  </a:lnTo>
                  <a:close/>
                  <a:moveTo>
                    <a:pt x="3429000" y="3092932"/>
                  </a:moveTo>
                  <a:lnTo>
                    <a:pt x="3429000" y="3175871"/>
                  </a:lnTo>
                  <a:lnTo>
                    <a:pt x="3429000" y="3092932"/>
                  </a:lnTo>
                  <a:close/>
                  <a:moveTo>
                    <a:pt x="3429000" y="3286456"/>
                  </a:moveTo>
                  <a:lnTo>
                    <a:pt x="3429000" y="3369395"/>
                  </a:lnTo>
                  <a:lnTo>
                    <a:pt x="3429000" y="3286456"/>
                  </a:lnTo>
                  <a:close/>
                  <a:moveTo>
                    <a:pt x="3429000" y="3479980"/>
                  </a:moveTo>
                  <a:lnTo>
                    <a:pt x="3429000" y="3562919"/>
                  </a:lnTo>
                  <a:lnTo>
                    <a:pt x="3429000" y="3479980"/>
                  </a:lnTo>
                  <a:close/>
                  <a:moveTo>
                    <a:pt x="3429000" y="3673504"/>
                  </a:moveTo>
                  <a:lnTo>
                    <a:pt x="3429000" y="3756444"/>
                  </a:lnTo>
                  <a:lnTo>
                    <a:pt x="3429000" y="3673504"/>
                  </a:lnTo>
                  <a:close/>
                  <a:moveTo>
                    <a:pt x="3429000" y="3867029"/>
                  </a:moveTo>
                  <a:lnTo>
                    <a:pt x="3429000" y="3901587"/>
                  </a:lnTo>
                  <a:cubicBezTo>
                    <a:pt x="3429000" y="3909218"/>
                    <a:pt x="3423539" y="3915410"/>
                    <a:pt x="3416808" y="3915410"/>
                  </a:cubicBezTo>
                  <a:lnTo>
                    <a:pt x="3398520" y="3915410"/>
                  </a:lnTo>
                  <a:lnTo>
                    <a:pt x="3398520" y="3887764"/>
                  </a:lnTo>
                  <a:lnTo>
                    <a:pt x="3441192" y="3887764"/>
                  </a:lnTo>
                  <a:lnTo>
                    <a:pt x="3441192" y="3901587"/>
                  </a:lnTo>
                  <a:lnTo>
                    <a:pt x="3429000" y="3901587"/>
                  </a:lnTo>
                  <a:lnTo>
                    <a:pt x="3429000" y="3867029"/>
                  </a:lnTo>
                  <a:close/>
                  <a:moveTo>
                    <a:pt x="3276600" y="3915410"/>
                  </a:moveTo>
                  <a:lnTo>
                    <a:pt x="3203448" y="3915410"/>
                  </a:lnTo>
                  <a:lnTo>
                    <a:pt x="3203448" y="3887764"/>
                  </a:lnTo>
                  <a:lnTo>
                    <a:pt x="3276600" y="3887764"/>
                  </a:lnTo>
                  <a:close/>
                  <a:moveTo>
                    <a:pt x="3105912" y="3887764"/>
                  </a:moveTo>
                  <a:lnTo>
                    <a:pt x="3032760" y="3887764"/>
                  </a:lnTo>
                  <a:lnTo>
                    <a:pt x="3105912" y="3887764"/>
                  </a:lnTo>
                  <a:close/>
                  <a:moveTo>
                    <a:pt x="2935224" y="3887764"/>
                  </a:moveTo>
                  <a:lnTo>
                    <a:pt x="2862072" y="3887764"/>
                  </a:lnTo>
                  <a:lnTo>
                    <a:pt x="2935224" y="3887764"/>
                  </a:lnTo>
                  <a:close/>
                  <a:moveTo>
                    <a:pt x="2764536" y="3887764"/>
                  </a:moveTo>
                  <a:lnTo>
                    <a:pt x="2691384" y="3887764"/>
                  </a:lnTo>
                  <a:lnTo>
                    <a:pt x="2764536" y="3887764"/>
                  </a:lnTo>
                  <a:close/>
                  <a:moveTo>
                    <a:pt x="2593848" y="3887764"/>
                  </a:moveTo>
                  <a:lnTo>
                    <a:pt x="2545080" y="3887764"/>
                  </a:lnTo>
                  <a:lnTo>
                    <a:pt x="2618232" y="3887764"/>
                  </a:lnTo>
                  <a:close/>
                  <a:moveTo>
                    <a:pt x="2447544" y="3887764"/>
                  </a:moveTo>
                  <a:lnTo>
                    <a:pt x="2374392" y="3887764"/>
                  </a:lnTo>
                  <a:lnTo>
                    <a:pt x="2447544" y="3887764"/>
                  </a:lnTo>
                  <a:close/>
                  <a:moveTo>
                    <a:pt x="2276856" y="3887764"/>
                  </a:moveTo>
                  <a:lnTo>
                    <a:pt x="2203704" y="3887764"/>
                  </a:lnTo>
                  <a:lnTo>
                    <a:pt x="2276856" y="3887764"/>
                  </a:lnTo>
                  <a:close/>
                  <a:moveTo>
                    <a:pt x="2106168" y="3887764"/>
                  </a:moveTo>
                  <a:lnTo>
                    <a:pt x="2033016" y="3887764"/>
                  </a:lnTo>
                  <a:lnTo>
                    <a:pt x="2106168" y="3887764"/>
                  </a:lnTo>
                  <a:close/>
                  <a:moveTo>
                    <a:pt x="1935480" y="3887764"/>
                  </a:moveTo>
                  <a:lnTo>
                    <a:pt x="1862328" y="3887764"/>
                  </a:lnTo>
                  <a:lnTo>
                    <a:pt x="1935480" y="3887764"/>
                  </a:lnTo>
                  <a:close/>
                  <a:moveTo>
                    <a:pt x="1764792" y="3887764"/>
                  </a:moveTo>
                  <a:lnTo>
                    <a:pt x="1691640" y="3887764"/>
                  </a:lnTo>
                  <a:lnTo>
                    <a:pt x="1764792" y="3887764"/>
                  </a:lnTo>
                  <a:close/>
                  <a:moveTo>
                    <a:pt x="1594104" y="3887764"/>
                  </a:moveTo>
                  <a:lnTo>
                    <a:pt x="1520952" y="3887764"/>
                  </a:lnTo>
                  <a:lnTo>
                    <a:pt x="1594104" y="3887764"/>
                  </a:lnTo>
                  <a:close/>
                  <a:moveTo>
                    <a:pt x="1423416" y="3887764"/>
                  </a:moveTo>
                  <a:lnTo>
                    <a:pt x="1350264" y="3887764"/>
                  </a:lnTo>
                  <a:lnTo>
                    <a:pt x="1423416" y="3887764"/>
                  </a:lnTo>
                  <a:close/>
                  <a:moveTo>
                    <a:pt x="1252728" y="3887764"/>
                  </a:moveTo>
                  <a:lnTo>
                    <a:pt x="1179576" y="3887764"/>
                  </a:lnTo>
                  <a:lnTo>
                    <a:pt x="1252728" y="3887764"/>
                  </a:lnTo>
                  <a:close/>
                  <a:moveTo>
                    <a:pt x="1082040" y="3887764"/>
                  </a:moveTo>
                  <a:lnTo>
                    <a:pt x="1008888" y="3887764"/>
                  </a:lnTo>
                  <a:lnTo>
                    <a:pt x="1082040" y="3887764"/>
                  </a:lnTo>
                  <a:close/>
                  <a:moveTo>
                    <a:pt x="911352" y="3887764"/>
                  </a:moveTo>
                  <a:lnTo>
                    <a:pt x="838200" y="3887764"/>
                  </a:lnTo>
                  <a:lnTo>
                    <a:pt x="911352" y="3887764"/>
                  </a:lnTo>
                  <a:close/>
                  <a:moveTo>
                    <a:pt x="740664" y="3887764"/>
                  </a:moveTo>
                  <a:lnTo>
                    <a:pt x="667512" y="3887764"/>
                  </a:lnTo>
                  <a:lnTo>
                    <a:pt x="740664" y="3887764"/>
                  </a:lnTo>
                  <a:close/>
                  <a:moveTo>
                    <a:pt x="569976" y="3887764"/>
                  </a:moveTo>
                  <a:lnTo>
                    <a:pt x="496824" y="3887764"/>
                  </a:lnTo>
                  <a:lnTo>
                    <a:pt x="569976" y="3887764"/>
                  </a:lnTo>
                  <a:close/>
                  <a:moveTo>
                    <a:pt x="399288" y="3887764"/>
                  </a:moveTo>
                  <a:lnTo>
                    <a:pt x="326136" y="3887764"/>
                  </a:lnTo>
                  <a:lnTo>
                    <a:pt x="399288" y="3887764"/>
                  </a:lnTo>
                  <a:close/>
                  <a:moveTo>
                    <a:pt x="228600" y="3887764"/>
                  </a:moveTo>
                  <a:lnTo>
                    <a:pt x="155448" y="3887764"/>
                  </a:lnTo>
                  <a:lnTo>
                    <a:pt x="228600" y="3887764"/>
                  </a:lnTo>
                  <a:close/>
                  <a:moveTo>
                    <a:pt x="57912" y="3887764"/>
                  </a:moveTo>
                  <a:lnTo>
                    <a:pt x="12192" y="3887764"/>
                  </a:lnTo>
                  <a:cubicBezTo>
                    <a:pt x="5461" y="3887764"/>
                    <a:pt x="0" y="3881572"/>
                    <a:pt x="0" y="3873941"/>
                  </a:cubicBezTo>
                  <a:lnTo>
                    <a:pt x="0" y="3870485"/>
                  </a:lnTo>
                  <a:lnTo>
                    <a:pt x="24384" y="3870485"/>
                  </a:lnTo>
                  <a:lnTo>
                    <a:pt x="24384" y="3901587"/>
                  </a:lnTo>
                  <a:lnTo>
                    <a:pt x="12192" y="3901587"/>
                  </a:lnTo>
                  <a:lnTo>
                    <a:pt x="12192" y="3887764"/>
                  </a:lnTo>
                  <a:lnTo>
                    <a:pt x="57912" y="3887764"/>
                  </a:lnTo>
                  <a:close/>
                  <a:moveTo>
                    <a:pt x="0" y="3759900"/>
                  </a:moveTo>
                  <a:lnTo>
                    <a:pt x="0" y="3676960"/>
                  </a:lnTo>
                  <a:lnTo>
                    <a:pt x="24384" y="3676960"/>
                  </a:lnTo>
                  <a:lnTo>
                    <a:pt x="24384" y="3759900"/>
                  </a:lnTo>
                  <a:close/>
                  <a:moveTo>
                    <a:pt x="24384" y="3566375"/>
                  </a:moveTo>
                  <a:lnTo>
                    <a:pt x="24384" y="3483436"/>
                  </a:lnTo>
                  <a:lnTo>
                    <a:pt x="24384" y="3566375"/>
                  </a:lnTo>
                  <a:close/>
                  <a:moveTo>
                    <a:pt x="24384" y="3372851"/>
                  </a:moveTo>
                  <a:lnTo>
                    <a:pt x="24384" y="3289912"/>
                  </a:lnTo>
                  <a:lnTo>
                    <a:pt x="24384" y="3372851"/>
                  </a:lnTo>
                  <a:close/>
                  <a:moveTo>
                    <a:pt x="0" y="3179327"/>
                  </a:moveTo>
                  <a:lnTo>
                    <a:pt x="0" y="3096388"/>
                  </a:lnTo>
                  <a:lnTo>
                    <a:pt x="24384" y="3096388"/>
                  </a:lnTo>
                  <a:lnTo>
                    <a:pt x="24384" y="3179327"/>
                  </a:lnTo>
                  <a:close/>
                  <a:moveTo>
                    <a:pt x="24384" y="2985802"/>
                  </a:moveTo>
                  <a:lnTo>
                    <a:pt x="24384" y="2902864"/>
                  </a:lnTo>
                  <a:lnTo>
                    <a:pt x="24384" y="2985802"/>
                  </a:lnTo>
                  <a:close/>
                  <a:moveTo>
                    <a:pt x="24384" y="2792278"/>
                  </a:moveTo>
                  <a:lnTo>
                    <a:pt x="24384" y="2709339"/>
                  </a:lnTo>
                  <a:lnTo>
                    <a:pt x="24384" y="2792278"/>
                  </a:lnTo>
                  <a:close/>
                  <a:moveTo>
                    <a:pt x="24384" y="2598754"/>
                  </a:moveTo>
                  <a:lnTo>
                    <a:pt x="24384" y="2515815"/>
                  </a:lnTo>
                  <a:lnTo>
                    <a:pt x="24384" y="2598754"/>
                  </a:lnTo>
                  <a:close/>
                  <a:moveTo>
                    <a:pt x="24384" y="2405230"/>
                  </a:moveTo>
                  <a:lnTo>
                    <a:pt x="24384" y="2322291"/>
                  </a:lnTo>
                  <a:lnTo>
                    <a:pt x="24384" y="2405230"/>
                  </a:lnTo>
                  <a:close/>
                  <a:moveTo>
                    <a:pt x="0" y="2211706"/>
                  </a:moveTo>
                  <a:lnTo>
                    <a:pt x="0" y="2128767"/>
                  </a:lnTo>
                  <a:lnTo>
                    <a:pt x="24384" y="2128767"/>
                  </a:lnTo>
                  <a:lnTo>
                    <a:pt x="24384" y="2211706"/>
                  </a:lnTo>
                  <a:close/>
                  <a:moveTo>
                    <a:pt x="24384" y="2018181"/>
                  </a:moveTo>
                  <a:lnTo>
                    <a:pt x="24384" y="1935242"/>
                  </a:lnTo>
                  <a:lnTo>
                    <a:pt x="24384" y="2018181"/>
                  </a:lnTo>
                  <a:close/>
                  <a:moveTo>
                    <a:pt x="24384" y="1824657"/>
                  </a:moveTo>
                  <a:lnTo>
                    <a:pt x="24384" y="1741718"/>
                  </a:lnTo>
                  <a:lnTo>
                    <a:pt x="24384" y="1824657"/>
                  </a:lnTo>
                  <a:close/>
                  <a:moveTo>
                    <a:pt x="24384" y="1631133"/>
                  </a:moveTo>
                  <a:lnTo>
                    <a:pt x="24384" y="1548194"/>
                  </a:lnTo>
                  <a:lnTo>
                    <a:pt x="24384" y="1631133"/>
                  </a:lnTo>
                  <a:close/>
                  <a:moveTo>
                    <a:pt x="0" y="1437609"/>
                  </a:moveTo>
                  <a:lnTo>
                    <a:pt x="0" y="1354670"/>
                  </a:lnTo>
                  <a:lnTo>
                    <a:pt x="24384" y="1354670"/>
                  </a:lnTo>
                  <a:lnTo>
                    <a:pt x="24384" y="1437609"/>
                  </a:lnTo>
                  <a:close/>
                  <a:moveTo>
                    <a:pt x="0" y="1244084"/>
                  </a:moveTo>
                  <a:lnTo>
                    <a:pt x="0" y="1161145"/>
                  </a:lnTo>
                  <a:lnTo>
                    <a:pt x="24384" y="1161145"/>
                  </a:lnTo>
                  <a:lnTo>
                    <a:pt x="24384" y="1244084"/>
                  </a:lnTo>
                  <a:close/>
                  <a:moveTo>
                    <a:pt x="0" y="1050560"/>
                  </a:moveTo>
                  <a:lnTo>
                    <a:pt x="0" y="967621"/>
                  </a:lnTo>
                  <a:lnTo>
                    <a:pt x="24384" y="967621"/>
                  </a:lnTo>
                  <a:lnTo>
                    <a:pt x="24384" y="1050560"/>
                  </a:lnTo>
                  <a:close/>
                  <a:moveTo>
                    <a:pt x="0" y="857036"/>
                  </a:moveTo>
                  <a:lnTo>
                    <a:pt x="0" y="774097"/>
                  </a:lnTo>
                  <a:lnTo>
                    <a:pt x="24384" y="774097"/>
                  </a:lnTo>
                  <a:lnTo>
                    <a:pt x="24384" y="857036"/>
                  </a:lnTo>
                  <a:close/>
                  <a:moveTo>
                    <a:pt x="0" y="663512"/>
                  </a:moveTo>
                  <a:lnTo>
                    <a:pt x="0" y="580573"/>
                  </a:lnTo>
                  <a:lnTo>
                    <a:pt x="24384" y="580573"/>
                  </a:lnTo>
                  <a:lnTo>
                    <a:pt x="24384" y="663512"/>
                  </a:lnTo>
                  <a:close/>
                  <a:moveTo>
                    <a:pt x="0" y="469987"/>
                  </a:moveTo>
                  <a:lnTo>
                    <a:pt x="0" y="387048"/>
                  </a:lnTo>
                  <a:lnTo>
                    <a:pt x="24384" y="387048"/>
                  </a:lnTo>
                  <a:lnTo>
                    <a:pt x="24384" y="469987"/>
                  </a:lnTo>
                  <a:close/>
                  <a:moveTo>
                    <a:pt x="0" y="276463"/>
                  </a:moveTo>
                  <a:lnTo>
                    <a:pt x="0" y="193524"/>
                  </a:lnTo>
                  <a:lnTo>
                    <a:pt x="24384" y="193524"/>
                  </a:lnTo>
                  <a:lnTo>
                    <a:pt x="24384" y="276463"/>
                  </a:lnTo>
                  <a:close/>
                  <a:moveTo>
                    <a:pt x="0" y="82939"/>
                  </a:moveTo>
                  <a:lnTo>
                    <a:pt x="0" y="13823"/>
                  </a:lnTo>
                  <a:cubicBezTo>
                    <a:pt x="0" y="6192"/>
                    <a:pt x="5461" y="0"/>
                    <a:pt x="12192" y="0"/>
                  </a:cubicBezTo>
                  <a:lnTo>
                    <a:pt x="85344" y="0"/>
                  </a:lnTo>
                  <a:lnTo>
                    <a:pt x="85344" y="27646"/>
                  </a:lnTo>
                  <a:lnTo>
                    <a:pt x="12192" y="27646"/>
                  </a:lnTo>
                  <a:lnTo>
                    <a:pt x="12192" y="13823"/>
                  </a:lnTo>
                  <a:lnTo>
                    <a:pt x="24384" y="13823"/>
                  </a:lnTo>
                  <a:lnTo>
                    <a:pt x="24384" y="82939"/>
                  </a:lnTo>
                  <a:close/>
                </a:path>
              </a:pathLst>
            </a:custGeom>
            <a:solidFill>
              <a:srgbClr val="DDDDDD"/>
            </a:solidFill>
          </p:spPr>
        </p:sp>
      </p:grpSp>
      <p:grpSp>
        <p:nvGrpSpPr>
          <p:cNvPr id="30" name="Group 30"/>
          <p:cNvGrpSpPr/>
          <p:nvPr/>
        </p:nvGrpSpPr>
        <p:grpSpPr>
          <a:xfrm>
            <a:off x="3248876" y="5730240"/>
            <a:ext cx="2718197" cy="685800"/>
            <a:chOff x="0" y="0"/>
            <a:chExt cx="3624262" cy="914400"/>
          </a:xfrm>
        </p:grpSpPr>
        <p:sp>
          <p:nvSpPr>
            <p:cNvPr id="31" name="Freeform 31"/>
            <p:cNvSpPr/>
            <p:nvPr/>
          </p:nvSpPr>
          <p:spPr>
            <a:xfrm>
              <a:off x="0" y="0"/>
              <a:ext cx="3624261" cy="914400"/>
            </a:xfrm>
            <a:custGeom>
              <a:avLst/>
              <a:gdLst/>
              <a:ahLst/>
              <a:cxnLst/>
              <a:rect l="l" t="t" r="r" b="b"/>
              <a:pathLst>
                <a:path w="3624261" h="914400">
                  <a:moveTo>
                    <a:pt x="0" y="0"/>
                  </a:moveTo>
                  <a:lnTo>
                    <a:pt x="3624261" y="0"/>
                  </a:lnTo>
                  <a:lnTo>
                    <a:pt x="3624261" y="914400"/>
                  </a:lnTo>
                  <a:lnTo>
                    <a:pt x="0" y="914400"/>
                  </a:lnTo>
                  <a:close/>
                </a:path>
              </a:pathLst>
            </a:custGeom>
            <a:blipFill>
              <a:blip r:embed="rId5">
                <a:alphaModFix amt="0"/>
              </a:blip>
              <a:stretch>
                <a:fillRect t="-27229" b="-27229"/>
              </a:stretch>
            </a:blipFill>
          </p:spPr>
        </p:sp>
        <p:sp>
          <p:nvSpPr>
            <p:cNvPr id="32" name="TextBox 32"/>
            <p:cNvSpPr txBox="1"/>
            <p:nvPr/>
          </p:nvSpPr>
          <p:spPr>
            <a:xfrm>
              <a:off x="0" y="0"/>
              <a:ext cx="3624262" cy="914400"/>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Anu Jose, FCA</a:t>
              </a:r>
            </a:p>
          </p:txBody>
        </p:sp>
      </p:grpSp>
      <p:grpSp>
        <p:nvGrpSpPr>
          <p:cNvPr id="33" name="Group 33"/>
          <p:cNvGrpSpPr/>
          <p:nvPr/>
        </p:nvGrpSpPr>
        <p:grpSpPr>
          <a:xfrm>
            <a:off x="9554910" y="5873496"/>
            <a:ext cx="2421731" cy="685800"/>
            <a:chOff x="0" y="0"/>
            <a:chExt cx="3228975" cy="914400"/>
          </a:xfrm>
        </p:grpSpPr>
        <p:sp>
          <p:nvSpPr>
            <p:cNvPr id="34" name="Freeform 34"/>
            <p:cNvSpPr/>
            <p:nvPr/>
          </p:nvSpPr>
          <p:spPr>
            <a:xfrm>
              <a:off x="0" y="0"/>
              <a:ext cx="3228976" cy="914400"/>
            </a:xfrm>
            <a:custGeom>
              <a:avLst/>
              <a:gdLst/>
              <a:ahLst/>
              <a:cxnLst/>
              <a:rect l="l" t="t" r="r" b="b"/>
              <a:pathLst>
                <a:path w="3228976" h="914400">
                  <a:moveTo>
                    <a:pt x="0" y="0"/>
                  </a:moveTo>
                  <a:lnTo>
                    <a:pt x="3228976" y="0"/>
                  </a:lnTo>
                  <a:lnTo>
                    <a:pt x="3228976" y="914400"/>
                  </a:lnTo>
                  <a:lnTo>
                    <a:pt x="0" y="914400"/>
                  </a:lnTo>
                  <a:close/>
                </a:path>
              </a:pathLst>
            </a:custGeom>
            <a:blipFill>
              <a:blip r:embed="rId5">
                <a:alphaModFix amt="0"/>
              </a:blip>
              <a:stretch>
                <a:fillRect t="-18806" b="-18806"/>
              </a:stretch>
            </a:blipFill>
          </p:spPr>
        </p:sp>
        <p:sp>
          <p:nvSpPr>
            <p:cNvPr id="35" name="TextBox 35"/>
            <p:cNvSpPr txBox="1"/>
            <p:nvPr/>
          </p:nvSpPr>
          <p:spPr>
            <a:xfrm>
              <a:off x="0" y="0"/>
              <a:ext cx="3228975" cy="914400"/>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Krishna Kumar, FCA</a:t>
              </a:r>
            </a:p>
          </p:txBody>
        </p:sp>
      </p:grpSp>
      <p:grpSp>
        <p:nvGrpSpPr>
          <p:cNvPr id="36" name="Group 36"/>
          <p:cNvGrpSpPr/>
          <p:nvPr/>
        </p:nvGrpSpPr>
        <p:grpSpPr>
          <a:xfrm>
            <a:off x="15191853" y="5824538"/>
            <a:ext cx="2732484" cy="685800"/>
            <a:chOff x="0" y="0"/>
            <a:chExt cx="3643312" cy="914400"/>
          </a:xfrm>
        </p:grpSpPr>
        <p:sp>
          <p:nvSpPr>
            <p:cNvPr id="37" name="Freeform 37"/>
            <p:cNvSpPr/>
            <p:nvPr/>
          </p:nvSpPr>
          <p:spPr>
            <a:xfrm>
              <a:off x="0" y="0"/>
              <a:ext cx="3643312" cy="914400"/>
            </a:xfrm>
            <a:custGeom>
              <a:avLst/>
              <a:gdLst/>
              <a:ahLst/>
              <a:cxnLst/>
              <a:rect l="l" t="t" r="r" b="b"/>
              <a:pathLst>
                <a:path w="3643312" h="914400">
                  <a:moveTo>
                    <a:pt x="0" y="0"/>
                  </a:moveTo>
                  <a:lnTo>
                    <a:pt x="3643312" y="0"/>
                  </a:lnTo>
                  <a:lnTo>
                    <a:pt x="3643312" y="914400"/>
                  </a:lnTo>
                  <a:lnTo>
                    <a:pt x="0" y="914400"/>
                  </a:lnTo>
                  <a:close/>
                </a:path>
              </a:pathLst>
            </a:custGeom>
            <a:blipFill>
              <a:blip r:embed="rId5">
                <a:alphaModFix amt="0"/>
              </a:blip>
              <a:stretch>
                <a:fillRect t="-27635" b="-27635"/>
              </a:stretch>
            </a:blipFill>
          </p:spPr>
        </p:sp>
        <p:sp>
          <p:nvSpPr>
            <p:cNvPr id="38" name="TextBox 38"/>
            <p:cNvSpPr txBox="1"/>
            <p:nvPr/>
          </p:nvSpPr>
          <p:spPr>
            <a:xfrm>
              <a:off x="0" y="0"/>
              <a:ext cx="3643312" cy="914400"/>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Abraham P, FCA</a:t>
              </a:r>
            </a:p>
          </p:txBody>
        </p:sp>
      </p:grpSp>
      <p:grpSp>
        <p:nvGrpSpPr>
          <p:cNvPr id="39" name="Group 39"/>
          <p:cNvGrpSpPr/>
          <p:nvPr/>
        </p:nvGrpSpPr>
        <p:grpSpPr>
          <a:xfrm>
            <a:off x="6765046" y="5841111"/>
            <a:ext cx="2590038" cy="2919984"/>
            <a:chOff x="0" y="0"/>
            <a:chExt cx="3453384" cy="3893312"/>
          </a:xfrm>
        </p:grpSpPr>
        <p:sp>
          <p:nvSpPr>
            <p:cNvPr id="40" name="Freeform 40"/>
            <p:cNvSpPr/>
            <p:nvPr/>
          </p:nvSpPr>
          <p:spPr>
            <a:xfrm>
              <a:off x="12192" y="13745"/>
              <a:ext cx="3429000" cy="3865822"/>
            </a:xfrm>
            <a:custGeom>
              <a:avLst/>
              <a:gdLst/>
              <a:ahLst/>
              <a:cxnLst/>
              <a:rect l="l" t="t" r="r" b="b"/>
              <a:pathLst>
                <a:path w="3429000" h="3865822">
                  <a:moveTo>
                    <a:pt x="0" y="0"/>
                  </a:moveTo>
                  <a:lnTo>
                    <a:pt x="3429000" y="0"/>
                  </a:lnTo>
                  <a:lnTo>
                    <a:pt x="3429000" y="3865822"/>
                  </a:lnTo>
                  <a:lnTo>
                    <a:pt x="0" y="3865822"/>
                  </a:lnTo>
                  <a:close/>
                </a:path>
              </a:pathLst>
            </a:custGeom>
            <a:blipFill>
              <a:blip r:embed="rId9"/>
              <a:stretch>
                <a:fillRect l="-6725" t="-355" r="-6821" b="-360"/>
              </a:stretch>
            </a:blipFill>
          </p:spPr>
        </p:sp>
        <p:sp>
          <p:nvSpPr>
            <p:cNvPr id="41" name="Freeform 41"/>
            <p:cNvSpPr/>
            <p:nvPr/>
          </p:nvSpPr>
          <p:spPr>
            <a:xfrm>
              <a:off x="0" y="0"/>
              <a:ext cx="3453384" cy="3893312"/>
            </a:xfrm>
            <a:custGeom>
              <a:avLst/>
              <a:gdLst/>
              <a:ahLst/>
              <a:cxnLst/>
              <a:rect l="l" t="t" r="r" b="b"/>
              <a:pathLst>
                <a:path w="3453384" h="3893312">
                  <a:moveTo>
                    <a:pt x="182880" y="0"/>
                  </a:moveTo>
                  <a:lnTo>
                    <a:pt x="256032" y="0"/>
                  </a:lnTo>
                  <a:lnTo>
                    <a:pt x="256032" y="27490"/>
                  </a:lnTo>
                  <a:lnTo>
                    <a:pt x="182880" y="27490"/>
                  </a:lnTo>
                  <a:close/>
                  <a:moveTo>
                    <a:pt x="353568" y="0"/>
                  </a:moveTo>
                  <a:lnTo>
                    <a:pt x="426720" y="0"/>
                  </a:lnTo>
                  <a:lnTo>
                    <a:pt x="426720" y="27490"/>
                  </a:lnTo>
                  <a:lnTo>
                    <a:pt x="353568" y="27490"/>
                  </a:lnTo>
                  <a:close/>
                  <a:moveTo>
                    <a:pt x="524256" y="0"/>
                  </a:moveTo>
                  <a:lnTo>
                    <a:pt x="597408" y="0"/>
                  </a:lnTo>
                  <a:lnTo>
                    <a:pt x="597408" y="27490"/>
                  </a:lnTo>
                  <a:lnTo>
                    <a:pt x="524256" y="27490"/>
                  </a:lnTo>
                  <a:close/>
                  <a:moveTo>
                    <a:pt x="694944" y="0"/>
                  </a:moveTo>
                  <a:lnTo>
                    <a:pt x="768096" y="0"/>
                  </a:lnTo>
                  <a:lnTo>
                    <a:pt x="768096" y="27490"/>
                  </a:lnTo>
                  <a:lnTo>
                    <a:pt x="694944" y="27490"/>
                  </a:lnTo>
                  <a:close/>
                  <a:moveTo>
                    <a:pt x="865632" y="0"/>
                  </a:moveTo>
                  <a:lnTo>
                    <a:pt x="938784" y="0"/>
                  </a:lnTo>
                  <a:lnTo>
                    <a:pt x="938784" y="27490"/>
                  </a:lnTo>
                  <a:lnTo>
                    <a:pt x="865632" y="27490"/>
                  </a:lnTo>
                  <a:close/>
                  <a:moveTo>
                    <a:pt x="1036320" y="0"/>
                  </a:moveTo>
                  <a:lnTo>
                    <a:pt x="1109472" y="0"/>
                  </a:lnTo>
                  <a:lnTo>
                    <a:pt x="1109472" y="27490"/>
                  </a:lnTo>
                  <a:lnTo>
                    <a:pt x="1036320" y="27490"/>
                  </a:lnTo>
                  <a:close/>
                  <a:moveTo>
                    <a:pt x="1207008" y="0"/>
                  </a:moveTo>
                  <a:lnTo>
                    <a:pt x="1280160" y="0"/>
                  </a:lnTo>
                  <a:lnTo>
                    <a:pt x="1280160" y="27490"/>
                  </a:lnTo>
                  <a:lnTo>
                    <a:pt x="1207008" y="27490"/>
                  </a:lnTo>
                  <a:close/>
                  <a:moveTo>
                    <a:pt x="1377696" y="27490"/>
                  </a:moveTo>
                  <a:lnTo>
                    <a:pt x="1450848" y="27490"/>
                  </a:lnTo>
                  <a:lnTo>
                    <a:pt x="1377696" y="27490"/>
                  </a:lnTo>
                  <a:close/>
                  <a:moveTo>
                    <a:pt x="1548384" y="27490"/>
                  </a:moveTo>
                  <a:lnTo>
                    <a:pt x="1621536" y="27490"/>
                  </a:lnTo>
                  <a:lnTo>
                    <a:pt x="1548384" y="27490"/>
                  </a:lnTo>
                  <a:close/>
                  <a:moveTo>
                    <a:pt x="1719072" y="27490"/>
                  </a:moveTo>
                  <a:lnTo>
                    <a:pt x="1792224" y="27490"/>
                  </a:lnTo>
                  <a:lnTo>
                    <a:pt x="1719072" y="27490"/>
                  </a:lnTo>
                  <a:close/>
                  <a:moveTo>
                    <a:pt x="1889760" y="0"/>
                  </a:moveTo>
                  <a:lnTo>
                    <a:pt x="1962912" y="0"/>
                  </a:lnTo>
                  <a:lnTo>
                    <a:pt x="1962912" y="27490"/>
                  </a:lnTo>
                  <a:lnTo>
                    <a:pt x="1889760" y="27490"/>
                  </a:lnTo>
                  <a:close/>
                  <a:moveTo>
                    <a:pt x="2060448" y="27490"/>
                  </a:moveTo>
                  <a:lnTo>
                    <a:pt x="2133600" y="27490"/>
                  </a:lnTo>
                  <a:lnTo>
                    <a:pt x="2060448" y="27490"/>
                  </a:lnTo>
                  <a:close/>
                  <a:moveTo>
                    <a:pt x="2231136" y="27490"/>
                  </a:moveTo>
                  <a:lnTo>
                    <a:pt x="2304288" y="27490"/>
                  </a:lnTo>
                  <a:lnTo>
                    <a:pt x="2231136" y="27490"/>
                  </a:lnTo>
                  <a:close/>
                  <a:moveTo>
                    <a:pt x="2401824" y="27490"/>
                  </a:moveTo>
                  <a:lnTo>
                    <a:pt x="2474976" y="27490"/>
                  </a:lnTo>
                  <a:lnTo>
                    <a:pt x="2401824" y="27490"/>
                  </a:lnTo>
                  <a:close/>
                  <a:moveTo>
                    <a:pt x="2572512" y="27490"/>
                  </a:moveTo>
                  <a:lnTo>
                    <a:pt x="2645664" y="27490"/>
                  </a:lnTo>
                  <a:lnTo>
                    <a:pt x="2572512" y="27490"/>
                  </a:lnTo>
                  <a:close/>
                  <a:moveTo>
                    <a:pt x="2743200" y="0"/>
                  </a:moveTo>
                  <a:lnTo>
                    <a:pt x="2816352" y="0"/>
                  </a:lnTo>
                  <a:lnTo>
                    <a:pt x="2816352" y="27490"/>
                  </a:lnTo>
                  <a:lnTo>
                    <a:pt x="2743200" y="27490"/>
                  </a:lnTo>
                  <a:close/>
                  <a:moveTo>
                    <a:pt x="2913888" y="27490"/>
                  </a:moveTo>
                  <a:lnTo>
                    <a:pt x="2987040" y="27490"/>
                  </a:lnTo>
                  <a:lnTo>
                    <a:pt x="2913888" y="27490"/>
                  </a:lnTo>
                  <a:close/>
                  <a:moveTo>
                    <a:pt x="3084576" y="27490"/>
                  </a:moveTo>
                  <a:lnTo>
                    <a:pt x="3157728" y="27490"/>
                  </a:lnTo>
                  <a:lnTo>
                    <a:pt x="3084576" y="27490"/>
                  </a:lnTo>
                  <a:close/>
                  <a:moveTo>
                    <a:pt x="3255264" y="27490"/>
                  </a:moveTo>
                  <a:lnTo>
                    <a:pt x="3328416" y="27490"/>
                  </a:lnTo>
                  <a:lnTo>
                    <a:pt x="3255264" y="27490"/>
                  </a:lnTo>
                  <a:close/>
                  <a:moveTo>
                    <a:pt x="3425952" y="27490"/>
                  </a:moveTo>
                  <a:lnTo>
                    <a:pt x="3441192" y="27490"/>
                  </a:lnTo>
                  <a:cubicBezTo>
                    <a:pt x="3447923" y="27490"/>
                    <a:pt x="3453384" y="33647"/>
                    <a:pt x="3453384" y="41235"/>
                  </a:cubicBezTo>
                  <a:lnTo>
                    <a:pt x="3453384" y="79035"/>
                  </a:lnTo>
                  <a:lnTo>
                    <a:pt x="3429000" y="79035"/>
                  </a:lnTo>
                  <a:lnTo>
                    <a:pt x="3429000" y="13745"/>
                  </a:lnTo>
                  <a:lnTo>
                    <a:pt x="3441192" y="13745"/>
                  </a:lnTo>
                  <a:lnTo>
                    <a:pt x="3441192" y="27490"/>
                  </a:lnTo>
                  <a:lnTo>
                    <a:pt x="3425952" y="27490"/>
                  </a:lnTo>
                  <a:close/>
                  <a:moveTo>
                    <a:pt x="3453384" y="216486"/>
                  </a:moveTo>
                  <a:lnTo>
                    <a:pt x="3453384" y="298957"/>
                  </a:lnTo>
                  <a:lnTo>
                    <a:pt x="3429000" y="298957"/>
                  </a:lnTo>
                  <a:lnTo>
                    <a:pt x="3429000" y="188996"/>
                  </a:lnTo>
                  <a:close/>
                  <a:moveTo>
                    <a:pt x="3429000" y="381428"/>
                  </a:moveTo>
                  <a:lnTo>
                    <a:pt x="3429000" y="463899"/>
                  </a:lnTo>
                  <a:lnTo>
                    <a:pt x="3429000" y="381428"/>
                  </a:lnTo>
                  <a:close/>
                  <a:moveTo>
                    <a:pt x="3429000" y="573860"/>
                  </a:moveTo>
                  <a:lnTo>
                    <a:pt x="3429000" y="656331"/>
                  </a:lnTo>
                  <a:lnTo>
                    <a:pt x="3429000" y="573860"/>
                  </a:lnTo>
                  <a:close/>
                  <a:moveTo>
                    <a:pt x="3429000" y="766292"/>
                  </a:moveTo>
                  <a:lnTo>
                    <a:pt x="3429000" y="848763"/>
                  </a:lnTo>
                  <a:lnTo>
                    <a:pt x="3429000" y="766292"/>
                  </a:lnTo>
                  <a:close/>
                  <a:moveTo>
                    <a:pt x="3429000" y="958724"/>
                  </a:moveTo>
                  <a:lnTo>
                    <a:pt x="3429000" y="1041195"/>
                  </a:lnTo>
                  <a:lnTo>
                    <a:pt x="3429000" y="958724"/>
                  </a:lnTo>
                  <a:close/>
                  <a:moveTo>
                    <a:pt x="3429000" y="1151156"/>
                  </a:moveTo>
                  <a:lnTo>
                    <a:pt x="3429000" y="1233627"/>
                  </a:lnTo>
                  <a:lnTo>
                    <a:pt x="3429000" y="1151156"/>
                  </a:lnTo>
                  <a:close/>
                  <a:moveTo>
                    <a:pt x="3429000" y="1343588"/>
                  </a:moveTo>
                  <a:lnTo>
                    <a:pt x="3429000" y="1426059"/>
                  </a:lnTo>
                  <a:lnTo>
                    <a:pt x="3429000" y="1343588"/>
                  </a:lnTo>
                  <a:close/>
                  <a:moveTo>
                    <a:pt x="3429000" y="1536020"/>
                  </a:moveTo>
                  <a:lnTo>
                    <a:pt x="3429000" y="1618491"/>
                  </a:lnTo>
                  <a:lnTo>
                    <a:pt x="3429000" y="1536020"/>
                  </a:lnTo>
                  <a:close/>
                  <a:moveTo>
                    <a:pt x="3429000" y="1728452"/>
                  </a:moveTo>
                  <a:lnTo>
                    <a:pt x="3429000" y="1810923"/>
                  </a:lnTo>
                  <a:lnTo>
                    <a:pt x="3429000" y="1728452"/>
                  </a:lnTo>
                  <a:close/>
                  <a:moveTo>
                    <a:pt x="3429000" y="1920884"/>
                  </a:moveTo>
                  <a:lnTo>
                    <a:pt x="3429000" y="2003355"/>
                  </a:lnTo>
                  <a:lnTo>
                    <a:pt x="3429000" y="1920884"/>
                  </a:lnTo>
                  <a:close/>
                  <a:moveTo>
                    <a:pt x="3429000" y="2113316"/>
                  </a:moveTo>
                  <a:lnTo>
                    <a:pt x="3429000" y="2195787"/>
                  </a:lnTo>
                  <a:lnTo>
                    <a:pt x="3429000" y="2113316"/>
                  </a:lnTo>
                  <a:close/>
                  <a:moveTo>
                    <a:pt x="3429000" y="2305748"/>
                  </a:moveTo>
                  <a:lnTo>
                    <a:pt x="3429000" y="2388219"/>
                  </a:lnTo>
                  <a:lnTo>
                    <a:pt x="3429000" y="2305748"/>
                  </a:lnTo>
                  <a:close/>
                  <a:moveTo>
                    <a:pt x="3429000" y="2498180"/>
                  </a:moveTo>
                  <a:lnTo>
                    <a:pt x="3429000" y="2580651"/>
                  </a:lnTo>
                  <a:lnTo>
                    <a:pt x="3429000" y="2498180"/>
                  </a:lnTo>
                  <a:close/>
                  <a:moveTo>
                    <a:pt x="3429000" y="2690612"/>
                  </a:moveTo>
                  <a:lnTo>
                    <a:pt x="3429000" y="2773083"/>
                  </a:lnTo>
                  <a:lnTo>
                    <a:pt x="3429000" y="2690612"/>
                  </a:lnTo>
                  <a:close/>
                  <a:moveTo>
                    <a:pt x="3429000" y="2883044"/>
                  </a:moveTo>
                  <a:lnTo>
                    <a:pt x="3429000" y="2965515"/>
                  </a:lnTo>
                  <a:lnTo>
                    <a:pt x="3429000" y="2883044"/>
                  </a:lnTo>
                  <a:close/>
                  <a:moveTo>
                    <a:pt x="3429000" y="3075476"/>
                  </a:moveTo>
                  <a:lnTo>
                    <a:pt x="3429000" y="3157947"/>
                  </a:lnTo>
                  <a:lnTo>
                    <a:pt x="3429000" y="3075476"/>
                  </a:lnTo>
                  <a:close/>
                  <a:moveTo>
                    <a:pt x="3429000" y="3267908"/>
                  </a:moveTo>
                  <a:lnTo>
                    <a:pt x="3429000" y="3350379"/>
                  </a:lnTo>
                  <a:lnTo>
                    <a:pt x="3429000" y="3267908"/>
                  </a:lnTo>
                  <a:close/>
                  <a:moveTo>
                    <a:pt x="3429000" y="3460340"/>
                  </a:moveTo>
                  <a:lnTo>
                    <a:pt x="3429000" y="3542811"/>
                  </a:lnTo>
                  <a:lnTo>
                    <a:pt x="3429000" y="3460340"/>
                  </a:lnTo>
                  <a:close/>
                  <a:moveTo>
                    <a:pt x="3429000" y="3652772"/>
                  </a:moveTo>
                  <a:lnTo>
                    <a:pt x="3429000" y="3735243"/>
                  </a:lnTo>
                  <a:lnTo>
                    <a:pt x="3429000" y="3652772"/>
                  </a:lnTo>
                  <a:close/>
                  <a:moveTo>
                    <a:pt x="3429000" y="3845204"/>
                  </a:moveTo>
                  <a:lnTo>
                    <a:pt x="3429000" y="3879567"/>
                  </a:lnTo>
                  <a:cubicBezTo>
                    <a:pt x="3429000" y="3887155"/>
                    <a:pt x="3423539" y="3893312"/>
                    <a:pt x="3416808" y="3893312"/>
                  </a:cubicBezTo>
                  <a:lnTo>
                    <a:pt x="3398520" y="3893312"/>
                  </a:lnTo>
                  <a:lnTo>
                    <a:pt x="3398520" y="3865822"/>
                  </a:lnTo>
                  <a:lnTo>
                    <a:pt x="3441192" y="3865822"/>
                  </a:lnTo>
                  <a:lnTo>
                    <a:pt x="3441192" y="3879567"/>
                  </a:lnTo>
                  <a:lnTo>
                    <a:pt x="3429000" y="3879567"/>
                  </a:lnTo>
                  <a:lnTo>
                    <a:pt x="3429000" y="3845204"/>
                  </a:lnTo>
                  <a:close/>
                  <a:moveTo>
                    <a:pt x="3276600" y="3893312"/>
                  </a:moveTo>
                  <a:lnTo>
                    <a:pt x="3203448" y="3893312"/>
                  </a:lnTo>
                  <a:lnTo>
                    <a:pt x="3203448" y="3865822"/>
                  </a:lnTo>
                  <a:lnTo>
                    <a:pt x="3276600" y="3865822"/>
                  </a:lnTo>
                  <a:close/>
                  <a:moveTo>
                    <a:pt x="3105912" y="3865822"/>
                  </a:moveTo>
                  <a:lnTo>
                    <a:pt x="3032760" y="3865822"/>
                  </a:lnTo>
                  <a:lnTo>
                    <a:pt x="3105912" y="3865822"/>
                  </a:lnTo>
                  <a:close/>
                  <a:moveTo>
                    <a:pt x="2935224" y="3865822"/>
                  </a:moveTo>
                  <a:lnTo>
                    <a:pt x="2862072" y="3865822"/>
                  </a:lnTo>
                  <a:lnTo>
                    <a:pt x="2935224" y="3865822"/>
                  </a:lnTo>
                  <a:close/>
                  <a:moveTo>
                    <a:pt x="2764536" y="3865822"/>
                  </a:moveTo>
                  <a:lnTo>
                    <a:pt x="2691384" y="3865822"/>
                  </a:lnTo>
                  <a:lnTo>
                    <a:pt x="2764536" y="3865822"/>
                  </a:lnTo>
                  <a:close/>
                  <a:moveTo>
                    <a:pt x="2593848" y="3865822"/>
                  </a:moveTo>
                  <a:lnTo>
                    <a:pt x="2545080" y="3865822"/>
                  </a:lnTo>
                  <a:lnTo>
                    <a:pt x="2618232" y="3865822"/>
                  </a:lnTo>
                  <a:close/>
                  <a:moveTo>
                    <a:pt x="2447544" y="3865822"/>
                  </a:moveTo>
                  <a:lnTo>
                    <a:pt x="2374392" y="3865822"/>
                  </a:lnTo>
                  <a:lnTo>
                    <a:pt x="2447544" y="3865822"/>
                  </a:lnTo>
                  <a:close/>
                  <a:moveTo>
                    <a:pt x="2276856" y="3865822"/>
                  </a:moveTo>
                  <a:lnTo>
                    <a:pt x="2203704" y="3865822"/>
                  </a:lnTo>
                  <a:lnTo>
                    <a:pt x="2276856" y="3865822"/>
                  </a:lnTo>
                  <a:close/>
                  <a:moveTo>
                    <a:pt x="2106168" y="3865822"/>
                  </a:moveTo>
                  <a:lnTo>
                    <a:pt x="2033016" y="3865822"/>
                  </a:lnTo>
                  <a:lnTo>
                    <a:pt x="2106168" y="3865822"/>
                  </a:lnTo>
                  <a:close/>
                  <a:moveTo>
                    <a:pt x="1935480" y="3865822"/>
                  </a:moveTo>
                  <a:lnTo>
                    <a:pt x="1862328" y="3865822"/>
                  </a:lnTo>
                  <a:lnTo>
                    <a:pt x="1935480" y="3865822"/>
                  </a:lnTo>
                  <a:close/>
                  <a:moveTo>
                    <a:pt x="1764792" y="3865822"/>
                  </a:moveTo>
                  <a:lnTo>
                    <a:pt x="1691640" y="3865822"/>
                  </a:lnTo>
                  <a:lnTo>
                    <a:pt x="1764792" y="3865822"/>
                  </a:lnTo>
                  <a:close/>
                  <a:moveTo>
                    <a:pt x="1594104" y="3865822"/>
                  </a:moveTo>
                  <a:lnTo>
                    <a:pt x="1520952" y="3865822"/>
                  </a:lnTo>
                  <a:lnTo>
                    <a:pt x="1594104" y="3865822"/>
                  </a:lnTo>
                  <a:close/>
                  <a:moveTo>
                    <a:pt x="1423416" y="3865822"/>
                  </a:moveTo>
                  <a:lnTo>
                    <a:pt x="1350264" y="3865822"/>
                  </a:lnTo>
                  <a:lnTo>
                    <a:pt x="1423416" y="3865822"/>
                  </a:lnTo>
                  <a:close/>
                  <a:moveTo>
                    <a:pt x="1252728" y="3865822"/>
                  </a:moveTo>
                  <a:lnTo>
                    <a:pt x="1179576" y="3865822"/>
                  </a:lnTo>
                  <a:lnTo>
                    <a:pt x="1252728" y="3865822"/>
                  </a:lnTo>
                  <a:close/>
                  <a:moveTo>
                    <a:pt x="1082040" y="3865822"/>
                  </a:moveTo>
                  <a:lnTo>
                    <a:pt x="1008888" y="3865822"/>
                  </a:lnTo>
                  <a:lnTo>
                    <a:pt x="1082040" y="3865822"/>
                  </a:lnTo>
                  <a:close/>
                  <a:moveTo>
                    <a:pt x="911352" y="3865822"/>
                  </a:moveTo>
                  <a:lnTo>
                    <a:pt x="838200" y="3865822"/>
                  </a:lnTo>
                  <a:lnTo>
                    <a:pt x="911352" y="3865822"/>
                  </a:lnTo>
                  <a:close/>
                  <a:moveTo>
                    <a:pt x="740664" y="3865822"/>
                  </a:moveTo>
                  <a:lnTo>
                    <a:pt x="667512" y="3865822"/>
                  </a:lnTo>
                  <a:lnTo>
                    <a:pt x="740664" y="3865822"/>
                  </a:lnTo>
                  <a:close/>
                  <a:moveTo>
                    <a:pt x="569976" y="3865822"/>
                  </a:moveTo>
                  <a:lnTo>
                    <a:pt x="496824" y="3865822"/>
                  </a:lnTo>
                  <a:lnTo>
                    <a:pt x="569976" y="3865822"/>
                  </a:lnTo>
                  <a:close/>
                  <a:moveTo>
                    <a:pt x="399288" y="3865822"/>
                  </a:moveTo>
                  <a:lnTo>
                    <a:pt x="326136" y="3865822"/>
                  </a:lnTo>
                  <a:lnTo>
                    <a:pt x="399288" y="3865822"/>
                  </a:lnTo>
                  <a:close/>
                  <a:moveTo>
                    <a:pt x="228600" y="3865822"/>
                  </a:moveTo>
                  <a:lnTo>
                    <a:pt x="155448" y="3865822"/>
                  </a:lnTo>
                  <a:lnTo>
                    <a:pt x="228600" y="3865822"/>
                  </a:lnTo>
                  <a:close/>
                  <a:moveTo>
                    <a:pt x="57912" y="3865822"/>
                  </a:moveTo>
                  <a:lnTo>
                    <a:pt x="12192" y="3865822"/>
                  </a:lnTo>
                  <a:cubicBezTo>
                    <a:pt x="5461" y="3865822"/>
                    <a:pt x="0" y="3859665"/>
                    <a:pt x="0" y="3852077"/>
                  </a:cubicBezTo>
                  <a:lnTo>
                    <a:pt x="0" y="3848640"/>
                  </a:lnTo>
                  <a:lnTo>
                    <a:pt x="24384" y="3848640"/>
                  </a:lnTo>
                  <a:lnTo>
                    <a:pt x="24384" y="3879567"/>
                  </a:lnTo>
                  <a:lnTo>
                    <a:pt x="12192" y="3879567"/>
                  </a:lnTo>
                  <a:lnTo>
                    <a:pt x="12192" y="3865822"/>
                  </a:lnTo>
                  <a:lnTo>
                    <a:pt x="57912" y="3865822"/>
                  </a:lnTo>
                  <a:close/>
                  <a:moveTo>
                    <a:pt x="0" y="3738679"/>
                  </a:moveTo>
                  <a:lnTo>
                    <a:pt x="0" y="3656208"/>
                  </a:lnTo>
                  <a:lnTo>
                    <a:pt x="24384" y="3656208"/>
                  </a:lnTo>
                  <a:lnTo>
                    <a:pt x="24384" y="3738679"/>
                  </a:lnTo>
                  <a:close/>
                  <a:moveTo>
                    <a:pt x="24384" y="3546247"/>
                  </a:moveTo>
                  <a:lnTo>
                    <a:pt x="24384" y="3463776"/>
                  </a:lnTo>
                  <a:lnTo>
                    <a:pt x="24384" y="3546247"/>
                  </a:lnTo>
                  <a:close/>
                  <a:moveTo>
                    <a:pt x="24384" y="3353815"/>
                  </a:moveTo>
                  <a:lnTo>
                    <a:pt x="24384" y="3271344"/>
                  </a:lnTo>
                  <a:lnTo>
                    <a:pt x="24384" y="3353815"/>
                  </a:lnTo>
                  <a:close/>
                  <a:moveTo>
                    <a:pt x="0" y="3161383"/>
                  </a:moveTo>
                  <a:lnTo>
                    <a:pt x="0" y="3078912"/>
                  </a:lnTo>
                  <a:lnTo>
                    <a:pt x="24384" y="3078912"/>
                  </a:lnTo>
                  <a:lnTo>
                    <a:pt x="24384" y="3161383"/>
                  </a:lnTo>
                  <a:close/>
                  <a:moveTo>
                    <a:pt x="24384" y="2968951"/>
                  </a:moveTo>
                  <a:lnTo>
                    <a:pt x="24384" y="2886480"/>
                  </a:lnTo>
                  <a:lnTo>
                    <a:pt x="24384" y="2968951"/>
                  </a:lnTo>
                  <a:close/>
                  <a:moveTo>
                    <a:pt x="24384" y="2776519"/>
                  </a:moveTo>
                  <a:lnTo>
                    <a:pt x="24384" y="2694048"/>
                  </a:lnTo>
                  <a:lnTo>
                    <a:pt x="24384" y="2776519"/>
                  </a:lnTo>
                  <a:close/>
                  <a:moveTo>
                    <a:pt x="24384" y="2584087"/>
                  </a:moveTo>
                  <a:lnTo>
                    <a:pt x="24384" y="2501616"/>
                  </a:lnTo>
                  <a:lnTo>
                    <a:pt x="24384" y="2584087"/>
                  </a:lnTo>
                  <a:close/>
                  <a:moveTo>
                    <a:pt x="24384" y="2391655"/>
                  </a:moveTo>
                  <a:lnTo>
                    <a:pt x="24384" y="2309184"/>
                  </a:lnTo>
                  <a:lnTo>
                    <a:pt x="24384" y="2391655"/>
                  </a:lnTo>
                  <a:close/>
                  <a:moveTo>
                    <a:pt x="0" y="2199223"/>
                  </a:moveTo>
                  <a:lnTo>
                    <a:pt x="0" y="2116752"/>
                  </a:lnTo>
                  <a:lnTo>
                    <a:pt x="24384" y="2116752"/>
                  </a:lnTo>
                  <a:lnTo>
                    <a:pt x="24384" y="2199223"/>
                  </a:lnTo>
                  <a:close/>
                  <a:moveTo>
                    <a:pt x="24384" y="2006791"/>
                  </a:moveTo>
                  <a:lnTo>
                    <a:pt x="24384" y="1924320"/>
                  </a:lnTo>
                  <a:lnTo>
                    <a:pt x="24384" y="2006791"/>
                  </a:lnTo>
                  <a:close/>
                  <a:moveTo>
                    <a:pt x="24384" y="1814359"/>
                  </a:moveTo>
                  <a:lnTo>
                    <a:pt x="24384" y="1731888"/>
                  </a:lnTo>
                  <a:lnTo>
                    <a:pt x="24384" y="1814359"/>
                  </a:lnTo>
                  <a:close/>
                  <a:moveTo>
                    <a:pt x="24384" y="1621927"/>
                  </a:moveTo>
                  <a:lnTo>
                    <a:pt x="24384" y="1539456"/>
                  </a:lnTo>
                  <a:lnTo>
                    <a:pt x="24384" y="1621927"/>
                  </a:lnTo>
                  <a:close/>
                  <a:moveTo>
                    <a:pt x="0" y="1429495"/>
                  </a:moveTo>
                  <a:lnTo>
                    <a:pt x="0" y="1347024"/>
                  </a:lnTo>
                  <a:lnTo>
                    <a:pt x="24384" y="1347024"/>
                  </a:lnTo>
                  <a:lnTo>
                    <a:pt x="24384" y="1429495"/>
                  </a:lnTo>
                  <a:close/>
                  <a:moveTo>
                    <a:pt x="0" y="1237063"/>
                  </a:moveTo>
                  <a:lnTo>
                    <a:pt x="0" y="1154592"/>
                  </a:lnTo>
                  <a:lnTo>
                    <a:pt x="24384" y="1154592"/>
                  </a:lnTo>
                  <a:lnTo>
                    <a:pt x="24384" y="1237063"/>
                  </a:lnTo>
                  <a:close/>
                  <a:moveTo>
                    <a:pt x="0" y="1044631"/>
                  </a:moveTo>
                  <a:lnTo>
                    <a:pt x="0" y="962160"/>
                  </a:lnTo>
                  <a:lnTo>
                    <a:pt x="24384" y="962160"/>
                  </a:lnTo>
                  <a:lnTo>
                    <a:pt x="24384" y="1044631"/>
                  </a:lnTo>
                  <a:close/>
                  <a:moveTo>
                    <a:pt x="0" y="852199"/>
                  </a:moveTo>
                  <a:lnTo>
                    <a:pt x="0" y="769728"/>
                  </a:lnTo>
                  <a:lnTo>
                    <a:pt x="24384" y="769728"/>
                  </a:lnTo>
                  <a:lnTo>
                    <a:pt x="24384" y="852199"/>
                  </a:lnTo>
                  <a:close/>
                  <a:moveTo>
                    <a:pt x="0" y="659767"/>
                  </a:moveTo>
                  <a:lnTo>
                    <a:pt x="0" y="577296"/>
                  </a:lnTo>
                  <a:lnTo>
                    <a:pt x="24384" y="577296"/>
                  </a:lnTo>
                  <a:lnTo>
                    <a:pt x="24384" y="659767"/>
                  </a:lnTo>
                  <a:close/>
                  <a:moveTo>
                    <a:pt x="0" y="467335"/>
                  </a:moveTo>
                  <a:lnTo>
                    <a:pt x="0" y="384864"/>
                  </a:lnTo>
                  <a:lnTo>
                    <a:pt x="24384" y="384864"/>
                  </a:lnTo>
                  <a:lnTo>
                    <a:pt x="24384" y="467335"/>
                  </a:lnTo>
                  <a:close/>
                  <a:moveTo>
                    <a:pt x="0" y="274903"/>
                  </a:moveTo>
                  <a:lnTo>
                    <a:pt x="0" y="192432"/>
                  </a:lnTo>
                  <a:lnTo>
                    <a:pt x="24384" y="192432"/>
                  </a:lnTo>
                  <a:lnTo>
                    <a:pt x="24384" y="274903"/>
                  </a:lnTo>
                  <a:close/>
                  <a:moveTo>
                    <a:pt x="0" y="82471"/>
                  </a:moveTo>
                  <a:lnTo>
                    <a:pt x="0" y="13745"/>
                  </a:lnTo>
                  <a:cubicBezTo>
                    <a:pt x="0" y="6157"/>
                    <a:pt x="5461" y="0"/>
                    <a:pt x="12192" y="0"/>
                  </a:cubicBezTo>
                  <a:lnTo>
                    <a:pt x="85344" y="0"/>
                  </a:lnTo>
                  <a:lnTo>
                    <a:pt x="85344" y="27490"/>
                  </a:lnTo>
                  <a:lnTo>
                    <a:pt x="12192" y="27490"/>
                  </a:lnTo>
                  <a:lnTo>
                    <a:pt x="12192" y="13745"/>
                  </a:lnTo>
                  <a:lnTo>
                    <a:pt x="24384" y="13745"/>
                  </a:lnTo>
                  <a:lnTo>
                    <a:pt x="24384" y="82471"/>
                  </a:lnTo>
                  <a:close/>
                </a:path>
              </a:pathLst>
            </a:custGeom>
            <a:solidFill>
              <a:srgbClr val="DDDDDD"/>
            </a:solidFill>
          </p:spPr>
        </p:sp>
      </p:grpSp>
      <p:grpSp>
        <p:nvGrpSpPr>
          <p:cNvPr id="42" name="Group 42"/>
          <p:cNvGrpSpPr/>
          <p:nvPr/>
        </p:nvGrpSpPr>
        <p:grpSpPr>
          <a:xfrm>
            <a:off x="12778633" y="5873496"/>
            <a:ext cx="2590038" cy="2887599"/>
            <a:chOff x="0" y="0"/>
            <a:chExt cx="3453384" cy="3850132"/>
          </a:xfrm>
        </p:grpSpPr>
        <p:sp>
          <p:nvSpPr>
            <p:cNvPr id="43" name="Freeform 43"/>
            <p:cNvSpPr/>
            <p:nvPr/>
          </p:nvSpPr>
          <p:spPr>
            <a:xfrm>
              <a:off x="12192" y="13593"/>
              <a:ext cx="3429000" cy="3822946"/>
            </a:xfrm>
            <a:custGeom>
              <a:avLst/>
              <a:gdLst/>
              <a:ahLst/>
              <a:cxnLst/>
              <a:rect l="l" t="t" r="r" b="b"/>
              <a:pathLst>
                <a:path w="3429000" h="3822946">
                  <a:moveTo>
                    <a:pt x="0" y="0"/>
                  </a:moveTo>
                  <a:lnTo>
                    <a:pt x="3429000" y="0"/>
                  </a:lnTo>
                  <a:lnTo>
                    <a:pt x="3429000" y="3822946"/>
                  </a:lnTo>
                  <a:lnTo>
                    <a:pt x="0" y="3822946"/>
                  </a:lnTo>
                  <a:close/>
                </a:path>
              </a:pathLst>
            </a:custGeom>
            <a:blipFill>
              <a:blip r:embed="rId10"/>
              <a:stretch>
                <a:fillRect l="-6099" t="-355" r="-6187" b="-360"/>
              </a:stretch>
            </a:blipFill>
          </p:spPr>
        </p:sp>
        <p:sp>
          <p:nvSpPr>
            <p:cNvPr id="44" name="Freeform 44"/>
            <p:cNvSpPr/>
            <p:nvPr/>
          </p:nvSpPr>
          <p:spPr>
            <a:xfrm>
              <a:off x="0" y="0"/>
              <a:ext cx="3453384" cy="3850132"/>
            </a:xfrm>
            <a:custGeom>
              <a:avLst/>
              <a:gdLst/>
              <a:ahLst/>
              <a:cxnLst/>
              <a:rect l="l" t="t" r="r" b="b"/>
              <a:pathLst>
                <a:path w="3453384" h="3850132">
                  <a:moveTo>
                    <a:pt x="182880" y="0"/>
                  </a:moveTo>
                  <a:lnTo>
                    <a:pt x="256032" y="0"/>
                  </a:lnTo>
                  <a:lnTo>
                    <a:pt x="256032" y="27185"/>
                  </a:lnTo>
                  <a:lnTo>
                    <a:pt x="182880" y="27185"/>
                  </a:lnTo>
                  <a:close/>
                  <a:moveTo>
                    <a:pt x="353568" y="0"/>
                  </a:moveTo>
                  <a:lnTo>
                    <a:pt x="426720" y="0"/>
                  </a:lnTo>
                  <a:lnTo>
                    <a:pt x="426720" y="27185"/>
                  </a:lnTo>
                  <a:lnTo>
                    <a:pt x="353568" y="27185"/>
                  </a:lnTo>
                  <a:close/>
                  <a:moveTo>
                    <a:pt x="524256" y="0"/>
                  </a:moveTo>
                  <a:lnTo>
                    <a:pt x="597408" y="0"/>
                  </a:lnTo>
                  <a:lnTo>
                    <a:pt x="597408" y="27185"/>
                  </a:lnTo>
                  <a:lnTo>
                    <a:pt x="524256" y="27185"/>
                  </a:lnTo>
                  <a:close/>
                  <a:moveTo>
                    <a:pt x="694944" y="0"/>
                  </a:moveTo>
                  <a:lnTo>
                    <a:pt x="768096" y="0"/>
                  </a:lnTo>
                  <a:lnTo>
                    <a:pt x="768096" y="27185"/>
                  </a:lnTo>
                  <a:lnTo>
                    <a:pt x="694944" y="27185"/>
                  </a:lnTo>
                  <a:close/>
                  <a:moveTo>
                    <a:pt x="865632" y="0"/>
                  </a:moveTo>
                  <a:lnTo>
                    <a:pt x="938784" y="0"/>
                  </a:lnTo>
                  <a:lnTo>
                    <a:pt x="938784" y="27185"/>
                  </a:lnTo>
                  <a:lnTo>
                    <a:pt x="865632" y="27185"/>
                  </a:lnTo>
                  <a:close/>
                  <a:moveTo>
                    <a:pt x="1036320" y="0"/>
                  </a:moveTo>
                  <a:lnTo>
                    <a:pt x="1109472" y="0"/>
                  </a:lnTo>
                  <a:lnTo>
                    <a:pt x="1109472" y="27185"/>
                  </a:lnTo>
                  <a:lnTo>
                    <a:pt x="1036320" y="27185"/>
                  </a:lnTo>
                  <a:close/>
                  <a:moveTo>
                    <a:pt x="1207008" y="0"/>
                  </a:moveTo>
                  <a:lnTo>
                    <a:pt x="1280160" y="0"/>
                  </a:lnTo>
                  <a:lnTo>
                    <a:pt x="1280160" y="27185"/>
                  </a:lnTo>
                  <a:lnTo>
                    <a:pt x="1207008" y="27185"/>
                  </a:lnTo>
                  <a:close/>
                  <a:moveTo>
                    <a:pt x="1377696" y="27185"/>
                  </a:moveTo>
                  <a:lnTo>
                    <a:pt x="1450848" y="27185"/>
                  </a:lnTo>
                  <a:lnTo>
                    <a:pt x="1377696" y="27185"/>
                  </a:lnTo>
                  <a:close/>
                  <a:moveTo>
                    <a:pt x="1548384" y="27185"/>
                  </a:moveTo>
                  <a:lnTo>
                    <a:pt x="1621536" y="27185"/>
                  </a:lnTo>
                  <a:lnTo>
                    <a:pt x="1548384" y="27185"/>
                  </a:lnTo>
                  <a:close/>
                  <a:moveTo>
                    <a:pt x="1719072" y="27185"/>
                  </a:moveTo>
                  <a:lnTo>
                    <a:pt x="1792224" y="27185"/>
                  </a:lnTo>
                  <a:lnTo>
                    <a:pt x="1719072" y="27185"/>
                  </a:lnTo>
                  <a:close/>
                  <a:moveTo>
                    <a:pt x="1889760" y="0"/>
                  </a:moveTo>
                  <a:lnTo>
                    <a:pt x="1962912" y="0"/>
                  </a:lnTo>
                  <a:lnTo>
                    <a:pt x="1962912" y="27185"/>
                  </a:lnTo>
                  <a:lnTo>
                    <a:pt x="1889760" y="27185"/>
                  </a:lnTo>
                  <a:close/>
                  <a:moveTo>
                    <a:pt x="2060448" y="27185"/>
                  </a:moveTo>
                  <a:lnTo>
                    <a:pt x="2133600" y="27185"/>
                  </a:lnTo>
                  <a:lnTo>
                    <a:pt x="2060448" y="27185"/>
                  </a:lnTo>
                  <a:close/>
                  <a:moveTo>
                    <a:pt x="2231136" y="27185"/>
                  </a:moveTo>
                  <a:lnTo>
                    <a:pt x="2304288" y="27185"/>
                  </a:lnTo>
                  <a:lnTo>
                    <a:pt x="2231136" y="27185"/>
                  </a:lnTo>
                  <a:close/>
                  <a:moveTo>
                    <a:pt x="2401824" y="27185"/>
                  </a:moveTo>
                  <a:lnTo>
                    <a:pt x="2474976" y="27185"/>
                  </a:lnTo>
                  <a:lnTo>
                    <a:pt x="2401824" y="27185"/>
                  </a:lnTo>
                  <a:close/>
                  <a:moveTo>
                    <a:pt x="2572512" y="27185"/>
                  </a:moveTo>
                  <a:lnTo>
                    <a:pt x="2645664" y="27185"/>
                  </a:lnTo>
                  <a:lnTo>
                    <a:pt x="2572512" y="27185"/>
                  </a:lnTo>
                  <a:close/>
                  <a:moveTo>
                    <a:pt x="2743200" y="0"/>
                  </a:moveTo>
                  <a:lnTo>
                    <a:pt x="2816352" y="0"/>
                  </a:lnTo>
                  <a:lnTo>
                    <a:pt x="2816352" y="27185"/>
                  </a:lnTo>
                  <a:lnTo>
                    <a:pt x="2743200" y="27185"/>
                  </a:lnTo>
                  <a:close/>
                  <a:moveTo>
                    <a:pt x="2913888" y="27185"/>
                  </a:moveTo>
                  <a:lnTo>
                    <a:pt x="2987040" y="27185"/>
                  </a:lnTo>
                  <a:lnTo>
                    <a:pt x="2913888" y="27185"/>
                  </a:lnTo>
                  <a:close/>
                  <a:moveTo>
                    <a:pt x="3084576" y="27185"/>
                  </a:moveTo>
                  <a:lnTo>
                    <a:pt x="3157728" y="27185"/>
                  </a:lnTo>
                  <a:lnTo>
                    <a:pt x="3084576" y="27185"/>
                  </a:lnTo>
                  <a:close/>
                  <a:moveTo>
                    <a:pt x="3255264" y="27185"/>
                  </a:moveTo>
                  <a:lnTo>
                    <a:pt x="3328416" y="27185"/>
                  </a:lnTo>
                  <a:lnTo>
                    <a:pt x="3255264" y="27185"/>
                  </a:lnTo>
                  <a:close/>
                  <a:moveTo>
                    <a:pt x="3425952" y="27185"/>
                  </a:moveTo>
                  <a:lnTo>
                    <a:pt x="3441192" y="27185"/>
                  </a:lnTo>
                  <a:cubicBezTo>
                    <a:pt x="3447923" y="27185"/>
                    <a:pt x="3453384" y="33274"/>
                    <a:pt x="3453384" y="40778"/>
                  </a:cubicBezTo>
                  <a:lnTo>
                    <a:pt x="3453384" y="78158"/>
                  </a:lnTo>
                  <a:lnTo>
                    <a:pt x="3429000" y="78158"/>
                  </a:lnTo>
                  <a:lnTo>
                    <a:pt x="3429000" y="13593"/>
                  </a:lnTo>
                  <a:lnTo>
                    <a:pt x="3441192" y="13593"/>
                  </a:lnTo>
                  <a:lnTo>
                    <a:pt x="3441192" y="27185"/>
                  </a:lnTo>
                  <a:lnTo>
                    <a:pt x="3425952" y="27185"/>
                  </a:lnTo>
                  <a:close/>
                  <a:moveTo>
                    <a:pt x="3453384" y="214085"/>
                  </a:moveTo>
                  <a:lnTo>
                    <a:pt x="3453384" y="295641"/>
                  </a:lnTo>
                  <a:lnTo>
                    <a:pt x="3429000" y="295641"/>
                  </a:lnTo>
                  <a:lnTo>
                    <a:pt x="3429000" y="186900"/>
                  </a:lnTo>
                  <a:close/>
                  <a:moveTo>
                    <a:pt x="3429000" y="377197"/>
                  </a:moveTo>
                  <a:lnTo>
                    <a:pt x="3429000" y="458754"/>
                  </a:lnTo>
                  <a:lnTo>
                    <a:pt x="3429000" y="377197"/>
                  </a:lnTo>
                  <a:close/>
                  <a:moveTo>
                    <a:pt x="3429000" y="567495"/>
                  </a:moveTo>
                  <a:lnTo>
                    <a:pt x="3429000" y="649051"/>
                  </a:lnTo>
                  <a:lnTo>
                    <a:pt x="3429000" y="567495"/>
                  </a:lnTo>
                  <a:close/>
                  <a:moveTo>
                    <a:pt x="3429000" y="757793"/>
                  </a:moveTo>
                  <a:lnTo>
                    <a:pt x="3429000" y="839349"/>
                  </a:lnTo>
                  <a:lnTo>
                    <a:pt x="3429000" y="757793"/>
                  </a:lnTo>
                  <a:close/>
                  <a:moveTo>
                    <a:pt x="3429000" y="948091"/>
                  </a:moveTo>
                  <a:lnTo>
                    <a:pt x="3429000" y="1029647"/>
                  </a:lnTo>
                  <a:lnTo>
                    <a:pt x="3429000" y="948091"/>
                  </a:lnTo>
                  <a:close/>
                  <a:moveTo>
                    <a:pt x="3429000" y="1138389"/>
                  </a:moveTo>
                  <a:lnTo>
                    <a:pt x="3429000" y="1219945"/>
                  </a:lnTo>
                  <a:lnTo>
                    <a:pt x="3429000" y="1138389"/>
                  </a:lnTo>
                  <a:close/>
                  <a:moveTo>
                    <a:pt x="3429000" y="1328686"/>
                  </a:moveTo>
                  <a:lnTo>
                    <a:pt x="3429000" y="1410243"/>
                  </a:lnTo>
                  <a:lnTo>
                    <a:pt x="3429000" y="1328686"/>
                  </a:lnTo>
                  <a:close/>
                  <a:moveTo>
                    <a:pt x="3429000" y="1518984"/>
                  </a:moveTo>
                  <a:lnTo>
                    <a:pt x="3429000" y="1600540"/>
                  </a:lnTo>
                  <a:lnTo>
                    <a:pt x="3429000" y="1518984"/>
                  </a:lnTo>
                  <a:close/>
                  <a:moveTo>
                    <a:pt x="3429000" y="1709282"/>
                  </a:moveTo>
                  <a:lnTo>
                    <a:pt x="3429000" y="1790838"/>
                  </a:lnTo>
                  <a:lnTo>
                    <a:pt x="3429000" y="1709282"/>
                  </a:lnTo>
                  <a:close/>
                  <a:moveTo>
                    <a:pt x="3429000" y="1899580"/>
                  </a:moveTo>
                  <a:lnTo>
                    <a:pt x="3429000" y="1981136"/>
                  </a:lnTo>
                  <a:lnTo>
                    <a:pt x="3429000" y="1899580"/>
                  </a:lnTo>
                  <a:close/>
                  <a:moveTo>
                    <a:pt x="3429000" y="2089877"/>
                  </a:moveTo>
                  <a:lnTo>
                    <a:pt x="3429000" y="2171434"/>
                  </a:lnTo>
                  <a:lnTo>
                    <a:pt x="3429000" y="2089877"/>
                  </a:lnTo>
                  <a:close/>
                  <a:moveTo>
                    <a:pt x="3429000" y="2280175"/>
                  </a:moveTo>
                  <a:lnTo>
                    <a:pt x="3429000" y="2361731"/>
                  </a:lnTo>
                  <a:lnTo>
                    <a:pt x="3429000" y="2280175"/>
                  </a:lnTo>
                  <a:close/>
                  <a:moveTo>
                    <a:pt x="3429000" y="2470473"/>
                  </a:moveTo>
                  <a:lnTo>
                    <a:pt x="3429000" y="2552029"/>
                  </a:lnTo>
                  <a:lnTo>
                    <a:pt x="3429000" y="2470473"/>
                  </a:lnTo>
                  <a:close/>
                  <a:moveTo>
                    <a:pt x="3429000" y="2660771"/>
                  </a:moveTo>
                  <a:lnTo>
                    <a:pt x="3429000" y="2742327"/>
                  </a:lnTo>
                  <a:lnTo>
                    <a:pt x="3429000" y="2660771"/>
                  </a:lnTo>
                  <a:close/>
                  <a:moveTo>
                    <a:pt x="3429000" y="2851069"/>
                  </a:moveTo>
                  <a:lnTo>
                    <a:pt x="3429000" y="2932625"/>
                  </a:lnTo>
                  <a:lnTo>
                    <a:pt x="3429000" y="2851069"/>
                  </a:lnTo>
                  <a:close/>
                  <a:moveTo>
                    <a:pt x="3429000" y="3041366"/>
                  </a:moveTo>
                  <a:lnTo>
                    <a:pt x="3429000" y="3122923"/>
                  </a:lnTo>
                  <a:lnTo>
                    <a:pt x="3429000" y="3041366"/>
                  </a:lnTo>
                  <a:close/>
                  <a:moveTo>
                    <a:pt x="3429000" y="3231664"/>
                  </a:moveTo>
                  <a:lnTo>
                    <a:pt x="3429000" y="3313220"/>
                  </a:lnTo>
                  <a:lnTo>
                    <a:pt x="3429000" y="3231664"/>
                  </a:lnTo>
                  <a:close/>
                  <a:moveTo>
                    <a:pt x="3429000" y="3421962"/>
                  </a:moveTo>
                  <a:lnTo>
                    <a:pt x="3429000" y="3503518"/>
                  </a:lnTo>
                  <a:lnTo>
                    <a:pt x="3429000" y="3421962"/>
                  </a:lnTo>
                  <a:close/>
                  <a:moveTo>
                    <a:pt x="3429000" y="3612260"/>
                  </a:moveTo>
                  <a:lnTo>
                    <a:pt x="3429000" y="3693816"/>
                  </a:lnTo>
                  <a:lnTo>
                    <a:pt x="3429000" y="3612260"/>
                  </a:lnTo>
                  <a:close/>
                  <a:moveTo>
                    <a:pt x="3429000" y="3802557"/>
                  </a:moveTo>
                  <a:lnTo>
                    <a:pt x="3429000" y="3836539"/>
                  </a:lnTo>
                  <a:cubicBezTo>
                    <a:pt x="3429000" y="3844044"/>
                    <a:pt x="3423539" y="3850132"/>
                    <a:pt x="3416808" y="3850132"/>
                  </a:cubicBezTo>
                  <a:lnTo>
                    <a:pt x="3398520" y="3850132"/>
                  </a:lnTo>
                  <a:lnTo>
                    <a:pt x="3398520" y="3822946"/>
                  </a:lnTo>
                  <a:lnTo>
                    <a:pt x="3441192" y="3822946"/>
                  </a:lnTo>
                  <a:lnTo>
                    <a:pt x="3441192" y="3836539"/>
                  </a:lnTo>
                  <a:lnTo>
                    <a:pt x="3429000" y="3836539"/>
                  </a:lnTo>
                  <a:lnTo>
                    <a:pt x="3429000" y="3802557"/>
                  </a:lnTo>
                  <a:close/>
                  <a:moveTo>
                    <a:pt x="3276600" y="3850132"/>
                  </a:moveTo>
                  <a:lnTo>
                    <a:pt x="3203448" y="3850132"/>
                  </a:lnTo>
                  <a:lnTo>
                    <a:pt x="3203448" y="3822946"/>
                  </a:lnTo>
                  <a:lnTo>
                    <a:pt x="3276600" y="3822946"/>
                  </a:lnTo>
                  <a:close/>
                  <a:moveTo>
                    <a:pt x="3105912" y="3822946"/>
                  </a:moveTo>
                  <a:lnTo>
                    <a:pt x="3032760" y="3822946"/>
                  </a:lnTo>
                  <a:lnTo>
                    <a:pt x="3105912" y="3822946"/>
                  </a:lnTo>
                  <a:close/>
                  <a:moveTo>
                    <a:pt x="2935224" y="3822946"/>
                  </a:moveTo>
                  <a:lnTo>
                    <a:pt x="2862072" y="3822946"/>
                  </a:lnTo>
                  <a:lnTo>
                    <a:pt x="2935224" y="3822946"/>
                  </a:lnTo>
                  <a:close/>
                  <a:moveTo>
                    <a:pt x="2764536" y="3822946"/>
                  </a:moveTo>
                  <a:lnTo>
                    <a:pt x="2691384" y="3822946"/>
                  </a:lnTo>
                  <a:lnTo>
                    <a:pt x="2764536" y="3822946"/>
                  </a:lnTo>
                  <a:close/>
                  <a:moveTo>
                    <a:pt x="2593848" y="3822946"/>
                  </a:moveTo>
                  <a:lnTo>
                    <a:pt x="2545080" y="3822946"/>
                  </a:lnTo>
                  <a:lnTo>
                    <a:pt x="2618232" y="3822946"/>
                  </a:lnTo>
                  <a:close/>
                  <a:moveTo>
                    <a:pt x="2447544" y="3822946"/>
                  </a:moveTo>
                  <a:lnTo>
                    <a:pt x="2374392" y="3822946"/>
                  </a:lnTo>
                  <a:lnTo>
                    <a:pt x="2447544" y="3822946"/>
                  </a:lnTo>
                  <a:close/>
                  <a:moveTo>
                    <a:pt x="2276856" y="3822946"/>
                  </a:moveTo>
                  <a:lnTo>
                    <a:pt x="2203704" y="3822946"/>
                  </a:lnTo>
                  <a:lnTo>
                    <a:pt x="2276856" y="3822946"/>
                  </a:lnTo>
                  <a:close/>
                  <a:moveTo>
                    <a:pt x="2106168" y="3822946"/>
                  </a:moveTo>
                  <a:lnTo>
                    <a:pt x="2033016" y="3822946"/>
                  </a:lnTo>
                  <a:lnTo>
                    <a:pt x="2106168" y="3822946"/>
                  </a:lnTo>
                  <a:close/>
                  <a:moveTo>
                    <a:pt x="1935480" y="3822946"/>
                  </a:moveTo>
                  <a:lnTo>
                    <a:pt x="1862328" y="3822946"/>
                  </a:lnTo>
                  <a:lnTo>
                    <a:pt x="1935480" y="3822946"/>
                  </a:lnTo>
                  <a:close/>
                  <a:moveTo>
                    <a:pt x="1764792" y="3822946"/>
                  </a:moveTo>
                  <a:lnTo>
                    <a:pt x="1691640" y="3822946"/>
                  </a:lnTo>
                  <a:lnTo>
                    <a:pt x="1764792" y="3822946"/>
                  </a:lnTo>
                  <a:close/>
                  <a:moveTo>
                    <a:pt x="1594104" y="3822946"/>
                  </a:moveTo>
                  <a:lnTo>
                    <a:pt x="1520952" y="3822946"/>
                  </a:lnTo>
                  <a:lnTo>
                    <a:pt x="1594104" y="3822946"/>
                  </a:lnTo>
                  <a:close/>
                  <a:moveTo>
                    <a:pt x="1423416" y="3822946"/>
                  </a:moveTo>
                  <a:lnTo>
                    <a:pt x="1350264" y="3822946"/>
                  </a:lnTo>
                  <a:lnTo>
                    <a:pt x="1423416" y="3822946"/>
                  </a:lnTo>
                  <a:close/>
                  <a:moveTo>
                    <a:pt x="1252728" y="3822946"/>
                  </a:moveTo>
                  <a:lnTo>
                    <a:pt x="1179576" y="3822946"/>
                  </a:lnTo>
                  <a:lnTo>
                    <a:pt x="1252728" y="3822946"/>
                  </a:lnTo>
                  <a:close/>
                  <a:moveTo>
                    <a:pt x="1082040" y="3822946"/>
                  </a:moveTo>
                  <a:lnTo>
                    <a:pt x="1008888" y="3822946"/>
                  </a:lnTo>
                  <a:lnTo>
                    <a:pt x="1082040" y="3822946"/>
                  </a:lnTo>
                  <a:close/>
                  <a:moveTo>
                    <a:pt x="911352" y="3822946"/>
                  </a:moveTo>
                  <a:lnTo>
                    <a:pt x="838200" y="3822946"/>
                  </a:lnTo>
                  <a:lnTo>
                    <a:pt x="911352" y="3822946"/>
                  </a:lnTo>
                  <a:close/>
                  <a:moveTo>
                    <a:pt x="740664" y="3822946"/>
                  </a:moveTo>
                  <a:lnTo>
                    <a:pt x="667512" y="3822946"/>
                  </a:lnTo>
                  <a:lnTo>
                    <a:pt x="740664" y="3822946"/>
                  </a:lnTo>
                  <a:close/>
                  <a:moveTo>
                    <a:pt x="569976" y="3822946"/>
                  </a:moveTo>
                  <a:lnTo>
                    <a:pt x="496824" y="3822946"/>
                  </a:lnTo>
                  <a:lnTo>
                    <a:pt x="569976" y="3822946"/>
                  </a:lnTo>
                  <a:close/>
                  <a:moveTo>
                    <a:pt x="399288" y="3822946"/>
                  </a:moveTo>
                  <a:lnTo>
                    <a:pt x="326136" y="3822946"/>
                  </a:lnTo>
                  <a:lnTo>
                    <a:pt x="399288" y="3822946"/>
                  </a:lnTo>
                  <a:close/>
                  <a:moveTo>
                    <a:pt x="228600" y="3822946"/>
                  </a:moveTo>
                  <a:lnTo>
                    <a:pt x="155448" y="3822946"/>
                  </a:lnTo>
                  <a:lnTo>
                    <a:pt x="228600" y="3822946"/>
                  </a:lnTo>
                  <a:close/>
                  <a:moveTo>
                    <a:pt x="57912" y="3822946"/>
                  </a:moveTo>
                  <a:lnTo>
                    <a:pt x="12192" y="3822946"/>
                  </a:lnTo>
                  <a:cubicBezTo>
                    <a:pt x="5461" y="3822946"/>
                    <a:pt x="0" y="3816858"/>
                    <a:pt x="0" y="3809354"/>
                  </a:cubicBezTo>
                  <a:lnTo>
                    <a:pt x="0" y="3805956"/>
                  </a:lnTo>
                  <a:lnTo>
                    <a:pt x="24384" y="3805956"/>
                  </a:lnTo>
                  <a:lnTo>
                    <a:pt x="24384" y="3836539"/>
                  </a:lnTo>
                  <a:lnTo>
                    <a:pt x="12192" y="3836539"/>
                  </a:lnTo>
                  <a:lnTo>
                    <a:pt x="12192" y="3822946"/>
                  </a:lnTo>
                  <a:lnTo>
                    <a:pt x="57912" y="3822946"/>
                  </a:lnTo>
                  <a:close/>
                  <a:moveTo>
                    <a:pt x="0" y="3697214"/>
                  </a:moveTo>
                  <a:lnTo>
                    <a:pt x="0" y="3615658"/>
                  </a:lnTo>
                  <a:lnTo>
                    <a:pt x="24384" y="3615658"/>
                  </a:lnTo>
                  <a:lnTo>
                    <a:pt x="24384" y="3697214"/>
                  </a:lnTo>
                  <a:close/>
                  <a:moveTo>
                    <a:pt x="24384" y="3506916"/>
                  </a:moveTo>
                  <a:lnTo>
                    <a:pt x="24384" y="3425360"/>
                  </a:lnTo>
                  <a:lnTo>
                    <a:pt x="24384" y="3506916"/>
                  </a:lnTo>
                  <a:close/>
                  <a:moveTo>
                    <a:pt x="24384" y="3316618"/>
                  </a:moveTo>
                  <a:lnTo>
                    <a:pt x="24384" y="3235062"/>
                  </a:lnTo>
                  <a:lnTo>
                    <a:pt x="24384" y="3316618"/>
                  </a:lnTo>
                  <a:close/>
                  <a:moveTo>
                    <a:pt x="0" y="3126321"/>
                  </a:moveTo>
                  <a:lnTo>
                    <a:pt x="0" y="3044765"/>
                  </a:lnTo>
                  <a:lnTo>
                    <a:pt x="24384" y="3044765"/>
                  </a:lnTo>
                  <a:lnTo>
                    <a:pt x="24384" y="3126321"/>
                  </a:lnTo>
                  <a:close/>
                  <a:moveTo>
                    <a:pt x="24384" y="2936023"/>
                  </a:moveTo>
                  <a:lnTo>
                    <a:pt x="24384" y="2854467"/>
                  </a:lnTo>
                  <a:lnTo>
                    <a:pt x="24384" y="2936023"/>
                  </a:lnTo>
                  <a:close/>
                  <a:moveTo>
                    <a:pt x="24384" y="2745725"/>
                  </a:moveTo>
                  <a:lnTo>
                    <a:pt x="24384" y="2664169"/>
                  </a:lnTo>
                  <a:lnTo>
                    <a:pt x="24384" y="2745725"/>
                  </a:lnTo>
                  <a:close/>
                  <a:moveTo>
                    <a:pt x="24384" y="2555428"/>
                  </a:moveTo>
                  <a:lnTo>
                    <a:pt x="24384" y="2473871"/>
                  </a:lnTo>
                  <a:lnTo>
                    <a:pt x="24384" y="2555428"/>
                  </a:lnTo>
                  <a:close/>
                  <a:moveTo>
                    <a:pt x="24384" y="2365130"/>
                  </a:moveTo>
                  <a:lnTo>
                    <a:pt x="24384" y="2283574"/>
                  </a:lnTo>
                  <a:lnTo>
                    <a:pt x="24384" y="2365130"/>
                  </a:lnTo>
                  <a:close/>
                  <a:moveTo>
                    <a:pt x="0" y="2174832"/>
                  </a:moveTo>
                  <a:lnTo>
                    <a:pt x="0" y="2093276"/>
                  </a:lnTo>
                  <a:lnTo>
                    <a:pt x="24384" y="2093276"/>
                  </a:lnTo>
                  <a:lnTo>
                    <a:pt x="24384" y="2174832"/>
                  </a:lnTo>
                  <a:close/>
                  <a:moveTo>
                    <a:pt x="24384" y="1984534"/>
                  </a:moveTo>
                  <a:lnTo>
                    <a:pt x="24384" y="1902978"/>
                  </a:lnTo>
                  <a:lnTo>
                    <a:pt x="24384" y="1984534"/>
                  </a:lnTo>
                  <a:close/>
                  <a:moveTo>
                    <a:pt x="24384" y="1794236"/>
                  </a:moveTo>
                  <a:lnTo>
                    <a:pt x="24384" y="1712680"/>
                  </a:lnTo>
                  <a:lnTo>
                    <a:pt x="24384" y="1794236"/>
                  </a:lnTo>
                  <a:close/>
                  <a:moveTo>
                    <a:pt x="24384" y="1603938"/>
                  </a:moveTo>
                  <a:lnTo>
                    <a:pt x="24384" y="1522382"/>
                  </a:lnTo>
                  <a:lnTo>
                    <a:pt x="24384" y="1603938"/>
                  </a:lnTo>
                  <a:close/>
                  <a:moveTo>
                    <a:pt x="0" y="1413641"/>
                  </a:moveTo>
                  <a:lnTo>
                    <a:pt x="0" y="1332085"/>
                  </a:lnTo>
                  <a:lnTo>
                    <a:pt x="24384" y="1332085"/>
                  </a:lnTo>
                  <a:lnTo>
                    <a:pt x="24384" y="1413641"/>
                  </a:lnTo>
                  <a:close/>
                  <a:moveTo>
                    <a:pt x="0" y="1223343"/>
                  </a:moveTo>
                  <a:lnTo>
                    <a:pt x="0" y="1141787"/>
                  </a:lnTo>
                  <a:lnTo>
                    <a:pt x="24384" y="1141787"/>
                  </a:lnTo>
                  <a:lnTo>
                    <a:pt x="24384" y="1223343"/>
                  </a:lnTo>
                  <a:close/>
                  <a:moveTo>
                    <a:pt x="0" y="1033045"/>
                  </a:moveTo>
                  <a:lnTo>
                    <a:pt x="0" y="951489"/>
                  </a:lnTo>
                  <a:lnTo>
                    <a:pt x="24384" y="951489"/>
                  </a:lnTo>
                  <a:lnTo>
                    <a:pt x="24384" y="1033045"/>
                  </a:lnTo>
                  <a:close/>
                  <a:moveTo>
                    <a:pt x="0" y="842747"/>
                  </a:moveTo>
                  <a:lnTo>
                    <a:pt x="0" y="761191"/>
                  </a:lnTo>
                  <a:lnTo>
                    <a:pt x="24384" y="761191"/>
                  </a:lnTo>
                  <a:lnTo>
                    <a:pt x="24384" y="842747"/>
                  </a:lnTo>
                  <a:close/>
                  <a:moveTo>
                    <a:pt x="0" y="652450"/>
                  </a:moveTo>
                  <a:lnTo>
                    <a:pt x="0" y="570893"/>
                  </a:lnTo>
                  <a:lnTo>
                    <a:pt x="24384" y="570893"/>
                  </a:lnTo>
                  <a:lnTo>
                    <a:pt x="24384" y="652450"/>
                  </a:lnTo>
                  <a:close/>
                  <a:moveTo>
                    <a:pt x="0" y="462152"/>
                  </a:moveTo>
                  <a:lnTo>
                    <a:pt x="0" y="380596"/>
                  </a:lnTo>
                  <a:lnTo>
                    <a:pt x="24384" y="380596"/>
                  </a:lnTo>
                  <a:lnTo>
                    <a:pt x="24384" y="462152"/>
                  </a:lnTo>
                  <a:close/>
                  <a:moveTo>
                    <a:pt x="0" y="271854"/>
                  </a:moveTo>
                  <a:lnTo>
                    <a:pt x="0" y="190298"/>
                  </a:lnTo>
                  <a:lnTo>
                    <a:pt x="24384" y="190298"/>
                  </a:lnTo>
                  <a:lnTo>
                    <a:pt x="24384" y="271854"/>
                  </a:lnTo>
                  <a:close/>
                  <a:moveTo>
                    <a:pt x="0" y="81556"/>
                  </a:moveTo>
                  <a:lnTo>
                    <a:pt x="0" y="13593"/>
                  </a:lnTo>
                  <a:cubicBezTo>
                    <a:pt x="0" y="6088"/>
                    <a:pt x="5461" y="0"/>
                    <a:pt x="12192" y="0"/>
                  </a:cubicBezTo>
                  <a:lnTo>
                    <a:pt x="85344" y="0"/>
                  </a:lnTo>
                  <a:lnTo>
                    <a:pt x="85344" y="27185"/>
                  </a:lnTo>
                  <a:lnTo>
                    <a:pt x="12192" y="27185"/>
                  </a:lnTo>
                  <a:lnTo>
                    <a:pt x="12192" y="13593"/>
                  </a:lnTo>
                  <a:lnTo>
                    <a:pt x="24384" y="13593"/>
                  </a:lnTo>
                  <a:lnTo>
                    <a:pt x="24384" y="81556"/>
                  </a:lnTo>
                  <a:close/>
                </a:path>
              </a:pathLst>
            </a:custGeom>
            <a:solidFill>
              <a:srgbClr val="DDDDDD"/>
            </a:solidFill>
          </p:spPr>
        </p:sp>
      </p:grpSp>
      <p:sp>
        <p:nvSpPr>
          <p:cNvPr id="45" name="TextBox 45"/>
          <p:cNvSpPr txBox="1"/>
          <p:nvPr/>
        </p:nvSpPr>
        <p:spPr>
          <a:xfrm>
            <a:off x="1001840" y="401244"/>
            <a:ext cx="5042839" cy="901700"/>
          </a:xfrm>
          <a:prstGeom prst="rect">
            <a:avLst/>
          </a:prstGeom>
        </p:spPr>
        <p:txBody>
          <a:bodyPr wrap="square" lIns="0" tIns="0" rIns="0" bIns="0" rtlCol="0" anchor="t">
            <a:spAutoFit/>
          </a:bodyPr>
          <a:lstStyle/>
          <a:p>
            <a:pPr algn="l">
              <a:lnSpc>
                <a:spcPts val="7080"/>
              </a:lnSpc>
            </a:pPr>
            <a:r>
              <a:rPr lang="en-US" sz="5900" b="1" dirty="0">
                <a:solidFill>
                  <a:srgbClr val="00569E"/>
                </a:solidFill>
                <a:latin typeface="Now Bold"/>
                <a:ea typeface="Now Bold"/>
                <a:cs typeface="Now Bold"/>
                <a:sym typeface="Now Bold"/>
              </a:rPr>
              <a:t>OUR TEAM</a:t>
            </a:r>
          </a:p>
        </p:txBody>
      </p:sp>
      <p:sp>
        <p:nvSpPr>
          <p:cNvPr id="46" name="TextBox 46"/>
          <p:cNvSpPr txBox="1"/>
          <p:nvPr/>
        </p:nvSpPr>
        <p:spPr>
          <a:xfrm>
            <a:off x="3834663" y="2668806"/>
            <a:ext cx="903684" cy="195053"/>
          </a:xfrm>
          <a:prstGeom prst="rect">
            <a:avLst/>
          </a:prstGeom>
        </p:spPr>
        <p:txBody>
          <a:bodyPr wrap="square"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DIRECTOR</a:t>
            </a:r>
          </a:p>
        </p:txBody>
      </p:sp>
      <p:sp>
        <p:nvSpPr>
          <p:cNvPr id="47" name="TextBox 47"/>
          <p:cNvSpPr txBox="1"/>
          <p:nvPr/>
        </p:nvSpPr>
        <p:spPr>
          <a:xfrm>
            <a:off x="3800088" y="3303270"/>
            <a:ext cx="2452735" cy="1325880"/>
          </a:xfrm>
          <a:prstGeom prst="rect">
            <a:avLst/>
          </a:prstGeom>
        </p:spPr>
        <p:txBody>
          <a:bodyPr lIns="0" tIns="0" rIns="0" bIns="0" rtlCol="0" anchor="t">
            <a:spAutoFit/>
          </a:bodyPr>
          <a:lstStyle/>
          <a:p>
            <a:pPr algn="l">
              <a:lnSpc>
                <a:spcPts val="2160"/>
              </a:lnSpc>
            </a:pPr>
            <a:r>
              <a:rPr lang="en-US" sz="1500" spc="-37" dirty="0">
                <a:solidFill>
                  <a:srgbClr val="000000"/>
                </a:solidFill>
                <a:latin typeface="Montserrat"/>
                <a:ea typeface="Montserrat"/>
                <a:cs typeface="Montserrat"/>
                <a:sym typeface="Montserrat"/>
              </a:rPr>
              <a:t>Specialist in business advisory and strategic transformation with global Big 4 and cross-border experience.</a:t>
            </a:r>
          </a:p>
        </p:txBody>
      </p:sp>
      <p:sp>
        <p:nvSpPr>
          <p:cNvPr id="48" name="TextBox 48"/>
          <p:cNvSpPr txBox="1"/>
          <p:nvPr/>
        </p:nvSpPr>
        <p:spPr>
          <a:xfrm>
            <a:off x="9688260" y="2676144"/>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sp>
        <p:nvSpPr>
          <p:cNvPr id="49" name="TextBox 49"/>
          <p:cNvSpPr txBox="1"/>
          <p:nvPr/>
        </p:nvSpPr>
        <p:spPr>
          <a:xfrm>
            <a:off x="9635349" y="3303362"/>
            <a:ext cx="2384679"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internal audit, forensic audit, risk advisory, and control systems with extensive multinational experience.</a:t>
            </a:r>
          </a:p>
        </p:txBody>
      </p:sp>
      <p:sp>
        <p:nvSpPr>
          <p:cNvPr id="50" name="TextBox 50"/>
          <p:cNvSpPr txBox="1"/>
          <p:nvPr/>
        </p:nvSpPr>
        <p:spPr>
          <a:xfrm>
            <a:off x="15543516" y="2573556"/>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sp>
        <p:nvSpPr>
          <p:cNvPr id="51" name="TextBox 51"/>
          <p:cNvSpPr txBox="1"/>
          <p:nvPr/>
        </p:nvSpPr>
        <p:spPr>
          <a:xfrm>
            <a:off x="15555516" y="3239925"/>
            <a:ext cx="2605926"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audit, taxation, regulatory advisory, compliance and tax litigation support.</a:t>
            </a:r>
          </a:p>
        </p:txBody>
      </p:sp>
      <p:sp>
        <p:nvSpPr>
          <p:cNvPr id="52" name="TextBox 52"/>
          <p:cNvSpPr txBox="1"/>
          <p:nvPr/>
        </p:nvSpPr>
        <p:spPr>
          <a:xfrm>
            <a:off x="3740821" y="6443662"/>
            <a:ext cx="903684" cy="195053"/>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DIRECTOR</a:t>
            </a:r>
          </a:p>
        </p:txBody>
      </p:sp>
      <p:sp>
        <p:nvSpPr>
          <p:cNvPr id="53" name="TextBox 53"/>
          <p:cNvSpPr txBox="1"/>
          <p:nvPr/>
        </p:nvSpPr>
        <p:spPr>
          <a:xfrm>
            <a:off x="3687796" y="7168515"/>
            <a:ext cx="2269282"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Deep expertise  in international taxation, offshoring, and finance outsourcing for international businesses.</a:t>
            </a:r>
          </a:p>
        </p:txBody>
      </p:sp>
      <p:sp>
        <p:nvSpPr>
          <p:cNvPr id="54" name="TextBox 54"/>
          <p:cNvSpPr txBox="1"/>
          <p:nvPr/>
        </p:nvSpPr>
        <p:spPr>
          <a:xfrm>
            <a:off x="9612259" y="6510338"/>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sp>
        <p:nvSpPr>
          <p:cNvPr id="55" name="TextBox 55"/>
          <p:cNvSpPr txBox="1"/>
          <p:nvPr/>
        </p:nvSpPr>
        <p:spPr>
          <a:xfrm>
            <a:off x="9515144" y="7435215"/>
            <a:ext cx="2621050"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taxation, financial advisory, and valuation support with Big 4 experience across audit and business modelling.</a:t>
            </a:r>
          </a:p>
        </p:txBody>
      </p:sp>
      <p:sp>
        <p:nvSpPr>
          <p:cNvPr id="56" name="TextBox 56"/>
          <p:cNvSpPr txBox="1"/>
          <p:nvPr/>
        </p:nvSpPr>
        <p:spPr>
          <a:xfrm>
            <a:off x="15555516" y="6443662"/>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sp>
        <p:nvSpPr>
          <p:cNvPr id="57" name="TextBox 57"/>
          <p:cNvSpPr txBox="1"/>
          <p:nvPr/>
        </p:nvSpPr>
        <p:spPr>
          <a:xfrm>
            <a:off x="15617298" y="7568565"/>
            <a:ext cx="2179522"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direct tax planning, financial feasibility, and budgeting advisory </a:t>
            </a:r>
          </a:p>
        </p:txBody>
      </p:sp>
      <p:sp>
        <p:nvSpPr>
          <p:cNvPr id="58" name="AutoShape 58"/>
          <p:cNvSpPr/>
          <p:nvPr/>
        </p:nvSpPr>
        <p:spPr>
          <a:xfrm>
            <a:off x="1154921" y="1302944"/>
            <a:ext cx="1827595" cy="0"/>
          </a:xfrm>
          <a:prstGeom prst="line">
            <a:avLst/>
          </a:prstGeom>
          <a:ln w="38100" cap="flat">
            <a:solidFill>
              <a:srgbClr val="000000"/>
            </a:solidFill>
            <a:prstDash val="solid"/>
            <a:headEnd type="none" w="sm" len="sm"/>
            <a:tailEnd type="none" w="sm" len="sm"/>
          </a:ln>
        </p:spPr>
      </p:sp>
      <p:sp>
        <p:nvSpPr>
          <p:cNvPr id="59" name="AutoShape 59"/>
          <p:cNvSpPr/>
          <p:nvPr/>
        </p:nvSpPr>
        <p:spPr>
          <a:xfrm>
            <a:off x="3847559" y="3057525"/>
            <a:ext cx="841663" cy="0"/>
          </a:xfrm>
          <a:prstGeom prst="line">
            <a:avLst/>
          </a:prstGeom>
          <a:ln w="38100" cap="flat">
            <a:solidFill>
              <a:srgbClr val="00569E"/>
            </a:solidFill>
            <a:prstDash val="solid"/>
            <a:headEnd type="none" w="sm" len="sm"/>
            <a:tailEnd type="none" w="sm" len="sm"/>
          </a:ln>
        </p:spPr>
      </p:sp>
      <p:sp>
        <p:nvSpPr>
          <p:cNvPr id="60" name="AutoShape 60"/>
          <p:cNvSpPr/>
          <p:nvPr/>
        </p:nvSpPr>
        <p:spPr>
          <a:xfrm>
            <a:off x="9648168" y="3057525"/>
            <a:ext cx="841663" cy="0"/>
          </a:xfrm>
          <a:prstGeom prst="line">
            <a:avLst/>
          </a:prstGeom>
          <a:ln w="38100" cap="flat">
            <a:solidFill>
              <a:srgbClr val="00569E"/>
            </a:solidFill>
            <a:prstDash val="solid"/>
            <a:headEnd type="none" w="sm" len="sm"/>
            <a:tailEnd type="none" w="sm" len="sm"/>
          </a:ln>
        </p:spPr>
      </p:sp>
      <p:sp>
        <p:nvSpPr>
          <p:cNvPr id="61" name="AutoShape 61"/>
          <p:cNvSpPr/>
          <p:nvPr/>
        </p:nvSpPr>
        <p:spPr>
          <a:xfrm>
            <a:off x="3740821" y="6777990"/>
            <a:ext cx="841663" cy="0"/>
          </a:xfrm>
          <a:prstGeom prst="line">
            <a:avLst/>
          </a:prstGeom>
          <a:ln w="38100" cap="flat">
            <a:solidFill>
              <a:srgbClr val="00569E"/>
            </a:solidFill>
            <a:prstDash val="solid"/>
            <a:headEnd type="none" w="sm" len="sm"/>
            <a:tailEnd type="none" w="sm" len="sm"/>
          </a:ln>
        </p:spPr>
      </p:sp>
      <p:sp>
        <p:nvSpPr>
          <p:cNvPr id="62" name="AutoShape 62"/>
          <p:cNvSpPr/>
          <p:nvPr/>
        </p:nvSpPr>
        <p:spPr>
          <a:xfrm>
            <a:off x="9648168" y="6805612"/>
            <a:ext cx="841663" cy="0"/>
          </a:xfrm>
          <a:prstGeom prst="line">
            <a:avLst/>
          </a:prstGeom>
          <a:ln w="38100" cap="flat">
            <a:solidFill>
              <a:srgbClr val="00569E"/>
            </a:solidFill>
            <a:prstDash val="solid"/>
            <a:headEnd type="none" w="sm" len="sm"/>
            <a:tailEnd type="none" w="sm" len="sm"/>
          </a:ln>
        </p:spPr>
      </p:sp>
      <p:sp>
        <p:nvSpPr>
          <p:cNvPr id="63" name="AutoShape 63"/>
          <p:cNvSpPr/>
          <p:nvPr/>
        </p:nvSpPr>
        <p:spPr>
          <a:xfrm>
            <a:off x="15555516" y="2982750"/>
            <a:ext cx="841663" cy="0"/>
          </a:xfrm>
          <a:prstGeom prst="line">
            <a:avLst/>
          </a:prstGeom>
          <a:ln w="38100" cap="flat">
            <a:solidFill>
              <a:srgbClr val="00569E"/>
            </a:solidFill>
            <a:prstDash val="solid"/>
            <a:headEnd type="none" w="sm" len="sm"/>
            <a:tailEnd type="none" w="sm" len="sm"/>
          </a:ln>
        </p:spPr>
      </p:sp>
      <p:sp>
        <p:nvSpPr>
          <p:cNvPr id="64" name="AutoShape 64"/>
          <p:cNvSpPr/>
          <p:nvPr/>
        </p:nvSpPr>
        <p:spPr>
          <a:xfrm>
            <a:off x="15555516" y="6805612"/>
            <a:ext cx="841663" cy="0"/>
          </a:xfrm>
          <a:prstGeom prst="line">
            <a:avLst/>
          </a:prstGeom>
          <a:ln w="38100" cap="flat">
            <a:solidFill>
              <a:srgbClr val="00569E"/>
            </a:solidFill>
            <a:prstDash val="solid"/>
            <a:headEnd type="none" w="sm" len="sm"/>
            <a:tailEnd type="none" w="sm" len="sm"/>
          </a:ln>
        </p:spPr>
      </p:sp>
      <p:sp>
        <p:nvSpPr>
          <p:cNvPr id="65" name="AutoShape 65"/>
          <p:cNvSpPr/>
          <p:nvPr/>
        </p:nvSpPr>
        <p:spPr>
          <a:xfrm>
            <a:off x="564521" y="5143500"/>
            <a:ext cx="17723479" cy="0"/>
          </a:xfrm>
          <a:prstGeom prst="line">
            <a:avLst/>
          </a:prstGeom>
          <a:ln w="9525" cap="flat">
            <a:solidFill>
              <a:srgbClr val="00569E"/>
            </a:solidFill>
            <a:prstDash val="solid"/>
            <a:headEnd type="none" w="sm" len="sm"/>
            <a:tailEnd type="none" w="sm" len="sm"/>
          </a:ln>
        </p:spPr>
      </p:sp>
      <p:sp>
        <p:nvSpPr>
          <p:cNvPr id="66" name="AutoShape 66"/>
          <p:cNvSpPr/>
          <p:nvPr/>
        </p:nvSpPr>
        <p:spPr>
          <a:xfrm>
            <a:off x="6386172" y="1983006"/>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67" name="AutoShape 67"/>
          <p:cNvSpPr/>
          <p:nvPr/>
        </p:nvSpPr>
        <p:spPr>
          <a:xfrm>
            <a:off x="12296253" y="1983006"/>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68" name="AutoShape 68"/>
          <p:cNvSpPr/>
          <p:nvPr/>
        </p:nvSpPr>
        <p:spPr>
          <a:xfrm>
            <a:off x="6386172" y="1983006"/>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69" name="AutoShape 69"/>
          <p:cNvSpPr/>
          <p:nvPr/>
        </p:nvSpPr>
        <p:spPr>
          <a:xfrm>
            <a:off x="6376647" y="5824538"/>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70" name="AutoShape 70"/>
          <p:cNvSpPr/>
          <p:nvPr/>
        </p:nvSpPr>
        <p:spPr>
          <a:xfrm>
            <a:off x="12305778" y="5841111"/>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499233"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sp>
      </p:grpSp>
      <p:grpSp>
        <p:nvGrpSpPr>
          <p:cNvPr id="4" name="Group 4"/>
          <p:cNvGrpSpPr/>
          <p:nvPr/>
        </p:nvGrpSpPr>
        <p:grpSpPr>
          <a:xfrm>
            <a:off x="14757197" y="704174"/>
            <a:ext cx="2000250" cy="510388"/>
            <a:chOff x="0" y="0"/>
            <a:chExt cx="2667000" cy="680517"/>
          </a:xfrm>
        </p:grpSpPr>
        <p:sp>
          <p:nvSpPr>
            <p:cNvPr id="5" name="Freeform 5"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3"/>
              <a:stretch>
                <a:fillRect t="-388" b="-395"/>
              </a:stretch>
            </a:blipFill>
          </p:spPr>
        </p:sp>
      </p:grpSp>
      <p:grpSp>
        <p:nvGrpSpPr>
          <p:cNvPr id="6" name="Group 6"/>
          <p:cNvGrpSpPr/>
          <p:nvPr/>
        </p:nvGrpSpPr>
        <p:grpSpPr>
          <a:xfrm>
            <a:off x="1028700" y="2344255"/>
            <a:ext cx="2590038" cy="2590038"/>
            <a:chOff x="0" y="0"/>
            <a:chExt cx="3453384" cy="3453384"/>
          </a:xfrm>
        </p:grpSpPr>
        <p:sp>
          <p:nvSpPr>
            <p:cNvPr id="7" name="Freeform 7"/>
            <p:cNvSpPr/>
            <p:nvPr/>
          </p:nvSpPr>
          <p:spPr>
            <a:xfrm>
              <a:off x="12192" y="12192"/>
              <a:ext cx="3429000" cy="3429000"/>
            </a:xfrm>
            <a:custGeom>
              <a:avLst/>
              <a:gdLst/>
              <a:ahLst/>
              <a:cxnLst/>
              <a:rect l="l" t="t" r="r" b="b"/>
              <a:pathLst>
                <a:path w="3429000" h="3429000">
                  <a:moveTo>
                    <a:pt x="0" y="0"/>
                  </a:moveTo>
                  <a:lnTo>
                    <a:pt x="3429000" y="0"/>
                  </a:lnTo>
                  <a:lnTo>
                    <a:pt x="3429000" y="3429000"/>
                  </a:lnTo>
                  <a:lnTo>
                    <a:pt x="0" y="3429000"/>
                  </a:lnTo>
                  <a:close/>
                </a:path>
              </a:pathLst>
            </a:custGeom>
            <a:blipFill>
              <a:blip r:embed="rId4"/>
              <a:stretch>
                <a:fillRect l="-79215" t="-355" r="-79215" b="-355"/>
              </a:stretch>
            </a:blipFill>
          </p:spPr>
        </p:sp>
        <p:sp>
          <p:nvSpPr>
            <p:cNvPr id="8" name="Freeform 8"/>
            <p:cNvSpPr/>
            <p:nvPr/>
          </p:nvSpPr>
          <p:spPr>
            <a:xfrm>
              <a:off x="0" y="0"/>
              <a:ext cx="3453384" cy="3453384"/>
            </a:xfrm>
            <a:custGeom>
              <a:avLst/>
              <a:gdLst/>
              <a:ahLst/>
              <a:cxnLst/>
              <a:rect l="l" t="t" r="r" b="b"/>
              <a:pathLst>
                <a:path w="3453384" h="3453384">
                  <a:moveTo>
                    <a:pt x="182880" y="0"/>
                  </a:moveTo>
                  <a:lnTo>
                    <a:pt x="256032" y="0"/>
                  </a:lnTo>
                  <a:lnTo>
                    <a:pt x="256032" y="24384"/>
                  </a:lnTo>
                  <a:lnTo>
                    <a:pt x="182880" y="24384"/>
                  </a:lnTo>
                  <a:close/>
                  <a:moveTo>
                    <a:pt x="353568" y="0"/>
                  </a:moveTo>
                  <a:lnTo>
                    <a:pt x="426720" y="0"/>
                  </a:lnTo>
                  <a:lnTo>
                    <a:pt x="426720" y="24384"/>
                  </a:lnTo>
                  <a:lnTo>
                    <a:pt x="353568" y="24384"/>
                  </a:lnTo>
                  <a:close/>
                  <a:moveTo>
                    <a:pt x="524256" y="0"/>
                  </a:moveTo>
                  <a:lnTo>
                    <a:pt x="597408" y="0"/>
                  </a:lnTo>
                  <a:lnTo>
                    <a:pt x="597408" y="24384"/>
                  </a:lnTo>
                  <a:lnTo>
                    <a:pt x="524256" y="24384"/>
                  </a:lnTo>
                  <a:close/>
                  <a:moveTo>
                    <a:pt x="694944" y="0"/>
                  </a:moveTo>
                  <a:lnTo>
                    <a:pt x="768096" y="0"/>
                  </a:lnTo>
                  <a:lnTo>
                    <a:pt x="768096" y="24384"/>
                  </a:lnTo>
                  <a:lnTo>
                    <a:pt x="694944" y="24384"/>
                  </a:lnTo>
                  <a:close/>
                  <a:moveTo>
                    <a:pt x="865632" y="0"/>
                  </a:moveTo>
                  <a:lnTo>
                    <a:pt x="938784" y="0"/>
                  </a:lnTo>
                  <a:lnTo>
                    <a:pt x="938784" y="24384"/>
                  </a:lnTo>
                  <a:lnTo>
                    <a:pt x="865632" y="24384"/>
                  </a:lnTo>
                  <a:close/>
                  <a:moveTo>
                    <a:pt x="1036320" y="0"/>
                  </a:moveTo>
                  <a:lnTo>
                    <a:pt x="1109472" y="0"/>
                  </a:lnTo>
                  <a:lnTo>
                    <a:pt x="1109472" y="24384"/>
                  </a:lnTo>
                  <a:lnTo>
                    <a:pt x="1036320" y="24384"/>
                  </a:lnTo>
                  <a:close/>
                  <a:moveTo>
                    <a:pt x="1207008" y="0"/>
                  </a:moveTo>
                  <a:lnTo>
                    <a:pt x="1280160" y="0"/>
                  </a:lnTo>
                  <a:lnTo>
                    <a:pt x="1280160" y="24384"/>
                  </a:lnTo>
                  <a:lnTo>
                    <a:pt x="1207008" y="24384"/>
                  </a:lnTo>
                  <a:close/>
                  <a:moveTo>
                    <a:pt x="1377696" y="24384"/>
                  </a:moveTo>
                  <a:lnTo>
                    <a:pt x="1450848" y="24384"/>
                  </a:lnTo>
                  <a:lnTo>
                    <a:pt x="1377696" y="24384"/>
                  </a:lnTo>
                  <a:close/>
                  <a:moveTo>
                    <a:pt x="1548384" y="24384"/>
                  </a:moveTo>
                  <a:lnTo>
                    <a:pt x="1621536" y="24384"/>
                  </a:lnTo>
                  <a:lnTo>
                    <a:pt x="1548384" y="24384"/>
                  </a:lnTo>
                  <a:close/>
                  <a:moveTo>
                    <a:pt x="1719072" y="24384"/>
                  </a:moveTo>
                  <a:lnTo>
                    <a:pt x="1792224" y="24384"/>
                  </a:lnTo>
                  <a:lnTo>
                    <a:pt x="1719072" y="24384"/>
                  </a:lnTo>
                  <a:close/>
                  <a:moveTo>
                    <a:pt x="1889760" y="0"/>
                  </a:moveTo>
                  <a:lnTo>
                    <a:pt x="1962912" y="0"/>
                  </a:lnTo>
                  <a:lnTo>
                    <a:pt x="1962912" y="24384"/>
                  </a:lnTo>
                  <a:lnTo>
                    <a:pt x="1889760" y="24384"/>
                  </a:lnTo>
                  <a:close/>
                  <a:moveTo>
                    <a:pt x="2060448" y="24384"/>
                  </a:moveTo>
                  <a:lnTo>
                    <a:pt x="2133600" y="24384"/>
                  </a:lnTo>
                  <a:lnTo>
                    <a:pt x="2060448" y="24384"/>
                  </a:lnTo>
                  <a:close/>
                  <a:moveTo>
                    <a:pt x="2231136" y="24384"/>
                  </a:moveTo>
                  <a:lnTo>
                    <a:pt x="2304288" y="24384"/>
                  </a:lnTo>
                  <a:lnTo>
                    <a:pt x="2231136" y="24384"/>
                  </a:lnTo>
                  <a:close/>
                  <a:moveTo>
                    <a:pt x="2401824" y="24384"/>
                  </a:moveTo>
                  <a:lnTo>
                    <a:pt x="2474976" y="24384"/>
                  </a:lnTo>
                  <a:lnTo>
                    <a:pt x="2401824" y="24384"/>
                  </a:lnTo>
                  <a:close/>
                  <a:moveTo>
                    <a:pt x="2572512" y="24384"/>
                  </a:moveTo>
                  <a:lnTo>
                    <a:pt x="2645664" y="24384"/>
                  </a:lnTo>
                  <a:lnTo>
                    <a:pt x="2572512" y="24384"/>
                  </a:lnTo>
                  <a:close/>
                  <a:moveTo>
                    <a:pt x="2743200" y="0"/>
                  </a:moveTo>
                  <a:lnTo>
                    <a:pt x="2816352" y="0"/>
                  </a:lnTo>
                  <a:lnTo>
                    <a:pt x="2816352" y="24384"/>
                  </a:lnTo>
                  <a:lnTo>
                    <a:pt x="2743200" y="24384"/>
                  </a:lnTo>
                  <a:close/>
                  <a:moveTo>
                    <a:pt x="2913888" y="24384"/>
                  </a:moveTo>
                  <a:lnTo>
                    <a:pt x="2987040" y="24384"/>
                  </a:lnTo>
                  <a:lnTo>
                    <a:pt x="2913888" y="24384"/>
                  </a:lnTo>
                  <a:close/>
                  <a:moveTo>
                    <a:pt x="3084576" y="24384"/>
                  </a:moveTo>
                  <a:lnTo>
                    <a:pt x="3157728" y="24384"/>
                  </a:lnTo>
                  <a:lnTo>
                    <a:pt x="3084576" y="24384"/>
                  </a:lnTo>
                  <a:close/>
                  <a:moveTo>
                    <a:pt x="3255264" y="24384"/>
                  </a:moveTo>
                  <a:lnTo>
                    <a:pt x="3328416" y="24384"/>
                  </a:lnTo>
                  <a:lnTo>
                    <a:pt x="3255264" y="24384"/>
                  </a:lnTo>
                  <a:close/>
                  <a:moveTo>
                    <a:pt x="3425952" y="24384"/>
                  </a:moveTo>
                  <a:lnTo>
                    <a:pt x="3441192" y="24384"/>
                  </a:lnTo>
                  <a:cubicBezTo>
                    <a:pt x="3447923" y="24384"/>
                    <a:pt x="3453384" y="29845"/>
                    <a:pt x="3453384" y="36576"/>
                  </a:cubicBezTo>
                  <a:lnTo>
                    <a:pt x="3453384" y="70104"/>
                  </a:lnTo>
                  <a:lnTo>
                    <a:pt x="3429000" y="70104"/>
                  </a:lnTo>
                  <a:lnTo>
                    <a:pt x="3429000" y="12192"/>
                  </a:lnTo>
                  <a:lnTo>
                    <a:pt x="3441192" y="12192"/>
                  </a:lnTo>
                  <a:lnTo>
                    <a:pt x="3441192" y="24384"/>
                  </a:lnTo>
                  <a:lnTo>
                    <a:pt x="3425952" y="24384"/>
                  </a:lnTo>
                  <a:close/>
                  <a:moveTo>
                    <a:pt x="3453384" y="192024"/>
                  </a:moveTo>
                  <a:lnTo>
                    <a:pt x="3453384" y="265176"/>
                  </a:lnTo>
                  <a:lnTo>
                    <a:pt x="3429000" y="265176"/>
                  </a:lnTo>
                  <a:lnTo>
                    <a:pt x="3429000" y="167640"/>
                  </a:lnTo>
                  <a:close/>
                  <a:moveTo>
                    <a:pt x="3429000" y="338328"/>
                  </a:moveTo>
                  <a:lnTo>
                    <a:pt x="3429000" y="411480"/>
                  </a:lnTo>
                  <a:lnTo>
                    <a:pt x="3429000" y="338328"/>
                  </a:lnTo>
                  <a:close/>
                  <a:moveTo>
                    <a:pt x="3429000" y="509016"/>
                  </a:moveTo>
                  <a:lnTo>
                    <a:pt x="3429000" y="582168"/>
                  </a:lnTo>
                  <a:lnTo>
                    <a:pt x="3429000" y="509016"/>
                  </a:lnTo>
                  <a:close/>
                  <a:moveTo>
                    <a:pt x="3429000" y="679704"/>
                  </a:moveTo>
                  <a:lnTo>
                    <a:pt x="3429000" y="752856"/>
                  </a:lnTo>
                  <a:lnTo>
                    <a:pt x="3429000" y="679704"/>
                  </a:lnTo>
                  <a:close/>
                  <a:moveTo>
                    <a:pt x="3429000" y="850392"/>
                  </a:moveTo>
                  <a:lnTo>
                    <a:pt x="3429000" y="923544"/>
                  </a:lnTo>
                  <a:lnTo>
                    <a:pt x="3429000" y="850392"/>
                  </a:lnTo>
                  <a:close/>
                  <a:moveTo>
                    <a:pt x="3429000" y="1021080"/>
                  </a:moveTo>
                  <a:lnTo>
                    <a:pt x="3429000" y="1094232"/>
                  </a:lnTo>
                  <a:lnTo>
                    <a:pt x="3429000" y="1021080"/>
                  </a:lnTo>
                  <a:close/>
                  <a:moveTo>
                    <a:pt x="3429000" y="1191768"/>
                  </a:moveTo>
                  <a:lnTo>
                    <a:pt x="3429000" y="1264920"/>
                  </a:lnTo>
                  <a:lnTo>
                    <a:pt x="3429000" y="1191768"/>
                  </a:lnTo>
                  <a:close/>
                  <a:moveTo>
                    <a:pt x="3429000" y="1362456"/>
                  </a:moveTo>
                  <a:lnTo>
                    <a:pt x="3429000" y="1435608"/>
                  </a:lnTo>
                  <a:lnTo>
                    <a:pt x="3429000" y="1362456"/>
                  </a:lnTo>
                  <a:close/>
                  <a:moveTo>
                    <a:pt x="3429000" y="1533144"/>
                  </a:moveTo>
                  <a:lnTo>
                    <a:pt x="3429000" y="1606296"/>
                  </a:lnTo>
                  <a:lnTo>
                    <a:pt x="3429000" y="1533144"/>
                  </a:lnTo>
                  <a:close/>
                  <a:moveTo>
                    <a:pt x="3429000" y="1703832"/>
                  </a:moveTo>
                  <a:lnTo>
                    <a:pt x="3429000" y="1776984"/>
                  </a:lnTo>
                  <a:lnTo>
                    <a:pt x="3429000" y="1703832"/>
                  </a:lnTo>
                  <a:close/>
                  <a:moveTo>
                    <a:pt x="3429000" y="1874520"/>
                  </a:moveTo>
                  <a:lnTo>
                    <a:pt x="3429000" y="1947672"/>
                  </a:lnTo>
                  <a:lnTo>
                    <a:pt x="3429000" y="1874520"/>
                  </a:lnTo>
                  <a:close/>
                  <a:moveTo>
                    <a:pt x="3429000" y="2045208"/>
                  </a:moveTo>
                  <a:lnTo>
                    <a:pt x="3429000" y="2118360"/>
                  </a:lnTo>
                  <a:lnTo>
                    <a:pt x="3429000" y="2045208"/>
                  </a:lnTo>
                  <a:close/>
                  <a:moveTo>
                    <a:pt x="3429000" y="2215896"/>
                  </a:moveTo>
                  <a:lnTo>
                    <a:pt x="3429000" y="2289048"/>
                  </a:lnTo>
                  <a:lnTo>
                    <a:pt x="3429000" y="2215896"/>
                  </a:lnTo>
                  <a:close/>
                  <a:moveTo>
                    <a:pt x="3429000" y="2386584"/>
                  </a:moveTo>
                  <a:lnTo>
                    <a:pt x="3429000" y="2459736"/>
                  </a:lnTo>
                  <a:lnTo>
                    <a:pt x="3429000" y="2386584"/>
                  </a:lnTo>
                  <a:close/>
                  <a:moveTo>
                    <a:pt x="3429000" y="2557272"/>
                  </a:moveTo>
                  <a:lnTo>
                    <a:pt x="3429000" y="2630424"/>
                  </a:lnTo>
                  <a:lnTo>
                    <a:pt x="3429000" y="2557272"/>
                  </a:lnTo>
                  <a:close/>
                  <a:moveTo>
                    <a:pt x="3429000" y="2727960"/>
                  </a:moveTo>
                  <a:lnTo>
                    <a:pt x="3429000" y="2801112"/>
                  </a:lnTo>
                  <a:lnTo>
                    <a:pt x="3429000" y="2727960"/>
                  </a:lnTo>
                  <a:close/>
                  <a:moveTo>
                    <a:pt x="3429000" y="2898648"/>
                  </a:moveTo>
                  <a:lnTo>
                    <a:pt x="3429000" y="2971800"/>
                  </a:lnTo>
                  <a:lnTo>
                    <a:pt x="3429000" y="2898648"/>
                  </a:lnTo>
                  <a:close/>
                  <a:moveTo>
                    <a:pt x="3429000" y="3069336"/>
                  </a:moveTo>
                  <a:lnTo>
                    <a:pt x="3429000" y="3142488"/>
                  </a:lnTo>
                  <a:lnTo>
                    <a:pt x="3429000" y="3069336"/>
                  </a:lnTo>
                  <a:close/>
                  <a:moveTo>
                    <a:pt x="3429000" y="3240024"/>
                  </a:moveTo>
                  <a:lnTo>
                    <a:pt x="3429000" y="3313176"/>
                  </a:lnTo>
                  <a:lnTo>
                    <a:pt x="3429000" y="3240024"/>
                  </a:lnTo>
                  <a:close/>
                  <a:moveTo>
                    <a:pt x="3429000" y="3410712"/>
                  </a:moveTo>
                  <a:lnTo>
                    <a:pt x="3429000" y="3441192"/>
                  </a:lnTo>
                  <a:cubicBezTo>
                    <a:pt x="3429000" y="3447923"/>
                    <a:pt x="3423539" y="3453384"/>
                    <a:pt x="3416808" y="3453384"/>
                  </a:cubicBezTo>
                  <a:lnTo>
                    <a:pt x="3398520" y="3453384"/>
                  </a:lnTo>
                  <a:lnTo>
                    <a:pt x="3398520" y="3429000"/>
                  </a:lnTo>
                  <a:lnTo>
                    <a:pt x="3441192" y="3429000"/>
                  </a:lnTo>
                  <a:lnTo>
                    <a:pt x="3441192" y="3441192"/>
                  </a:lnTo>
                  <a:lnTo>
                    <a:pt x="3429000" y="3441192"/>
                  </a:lnTo>
                  <a:lnTo>
                    <a:pt x="3429000" y="3410712"/>
                  </a:lnTo>
                  <a:close/>
                  <a:moveTo>
                    <a:pt x="3276600" y="3453384"/>
                  </a:moveTo>
                  <a:lnTo>
                    <a:pt x="3203448" y="3453384"/>
                  </a:lnTo>
                  <a:lnTo>
                    <a:pt x="3203448" y="3429000"/>
                  </a:lnTo>
                  <a:lnTo>
                    <a:pt x="3276600" y="3429000"/>
                  </a:lnTo>
                  <a:close/>
                  <a:moveTo>
                    <a:pt x="3105912" y="3429000"/>
                  </a:moveTo>
                  <a:lnTo>
                    <a:pt x="3032760" y="3429000"/>
                  </a:lnTo>
                  <a:lnTo>
                    <a:pt x="3105912" y="3429000"/>
                  </a:lnTo>
                  <a:close/>
                  <a:moveTo>
                    <a:pt x="2935224" y="3429000"/>
                  </a:moveTo>
                  <a:lnTo>
                    <a:pt x="2862072" y="3429000"/>
                  </a:lnTo>
                  <a:lnTo>
                    <a:pt x="2935224" y="3429000"/>
                  </a:lnTo>
                  <a:close/>
                  <a:moveTo>
                    <a:pt x="2764536" y="3429000"/>
                  </a:moveTo>
                  <a:lnTo>
                    <a:pt x="2691384" y="3429000"/>
                  </a:lnTo>
                  <a:lnTo>
                    <a:pt x="2764536" y="3429000"/>
                  </a:lnTo>
                  <a:close/>
                  <a:moveTo>
                    <a:pt x="2593848" y="3429000"/>
                  </a:moveTo>
                  <a:lnTo>
                    <a:pt x="2545080" y="3429000"/>
                  </a:lnTo>
                  <a:lnTo>
                    <a:pt x="2618232" y="3429000"/>
                  </a:lnTo>
                  <a:close/>
                  <a:moveTo>
                    <a:pt x="2447544" y="3429000"/>
                  </a:moveTo>
                  <a:lnTo>
                    <a:pt x="2374392" y="3429000"/>
                  </a:lnTo>
                  <a:lnTo>
                    <a:pt x="2447544" y="3429000"/>
                  </a:lnTo>
                  <a:close/>
                  <a:moveTo>
                    <a:pt x="2276856" y="3429000"/>
                  </a:moveTo>
                  <a:lnTo>
                    <a:pt x="2203704" y="3429000"/>
                  </a:lnTo>
                  <a:lnTo>
                    <a:pt x="2276856" y="3429000"/>
                  </a:lnTo>
                  <a:close/>
                  <a:moveTo>
                    <a:pt x="2106168" y="3429000"/>
                  </a:moveTo>
                  <a:lnTo>
                    <a:pt x="2033016" y="3429000"/>
                  </a:lnTo>
                  <a:lnTo>
                    <a:pt x="2106168" y="3429000"/>
                  </a:lnTo>
                  <a:close/>
                  <a:moveTo>
                    <a:pt x="1935480" y="3429000"/>
                  </a:moveTo>
                  <a:lnTo>
                    <a:pt x="1862328" y="3429000"/>
                  </a:lnTo>
                  <a:lnTo>
                    <a:pt x="1935480" y="3429000"/>
                  </a:lnTo>
                  <a:close/>
                  <a:moveTo>
                    <a:pt x="1764792" y="3429000"/>
                  </a:moveTo>
                  <a:lnTo>
                    <a:pt x="1691640" y="3429000"/>
                  </a:lnTo>
                  <a:lnTo>
                    <a:pt x="1764792" y="3429000"/>
                  </a:lnTo>
                  <a:close/>
                  <a:moveTo>
                    <a:pt x="1594104" y="3429000"/>
                  </a:moveTo>
                  <a:lnTo>
                    <a:pt x="1520952" y="3429000"/>
                  </a:lnTo>
                  <a:lnTo>
                    <a:pt x="1594104" y="3429000"/>
                  </a:lnTo>
                  <a:close/>
                  <a:moveTo>
                    <a:pt x="1423416" y="3429000"/>
                  </a:moveTo>
                  <a:lnTo>
                    <a:pt x="1350264" y="3429000"/>
                  </a:lnTo>
                  <a:lnTo>
                    <a:pt x="1423416" y="3429000"/>
                  </a:lnTo>
                  <a:close/>
                  <a:moveTo>
                    <a:pt x="1252728" y="3429000"/>
                  </a:moveTo>
                  <a:lnTo>
                    <a:pt x="1179576" y="3429000"/>
                  </a:lnTo>
                  <a:lnTo>
                    <a:pt x="1252728" y="3429000"/>
                  </a:lnTo>
                  <a:close/>
                  <a:moveTo>
                    <a:pt x="1082040" y="3429000"/>
                  </a:moveTo>
                  <a:lnTo>
                    <a:pt x="1008888" y="3429000"/>
                  </a:lnTo>
                  <a:lnTo>
                    <a:pt x="1082040" y="3429000"/>
                  </a:lnTo>
                  <a:close/>
                  <a:moveTo>
                    <a:pt x="911352" y="3429000"/>
                  </a:moveTo>
                  <a:lnTo>
                    <a:pt x="838200" y="3429000"/>
                  </a:lnTo>
                  <a:lnTo>
                    <a:pt x="911352" y="3429000"/>
                  </a:lnTo>
                  <a:close/>
                  <a:moveTo>
                    <a:pt x="740664" y="3429000"/>
                  </a:moveTo>
                  <a:lnTo>
                    <a:pt x="667512" y="3429000"/>
                  </a:lnTo>
                  <a:lnTo>
                    <a:pt x="740664" y="3429000"/>
                  </a:lnTo>
                  <a:close/>
                  <a:moveTo>
                    <a:pt x="569976" y="3429000"/>
                  </a:moveTo>
                  <a:lnTo>
                    <a:pt x="496824" y="3429000"/>
                  </a:lnTo>
                  <a:lnTo>
                    <a:pt x="569976" y="3429000"/>
                  </a:lnTo>
                  <a:close/>
                  <a:moveTo>
                    <a:pt x="399288" y="3429000"/>
                  </a:moveTo>
                  <a:lnTo>
                    <a:pt x="326136" y="3429000"/>
                  </a:lnTo>
                  <a:lnTo>
                    <a:pt x="399288" y="3429000"/>
                  </a:lnTo>
                  <a:close/>
                  <a:moveTo>
                    <a:pt x="228600" y="3429000"/>
                  </a:moveTo>
                  <a:lnTo>
                    <a:pt x="155448" y="3429000"/>
                  </a:lnTo>
                  <a:lnTo>
                    <a:pt x="228600" y="3429000"/>
                  </a:lnTo>
                  <a:close/>
                  <a:moveTo>
                    <a:pt x="57912" y="3429000"/>
                  </a:moveTo>
                  <a:lnTo>
                    <a:pt x="12192" y="3429000"/>
                  </a:lnTo>
                  <a:cubicBezTo>
                    <a:pt x="5461" y="3429000"/>
                    <a:pt x="0" y="3423539"/>
                    <a:pt x="0" y="3416808"/>
                  </a:cubicBezTo>
                  <a:lnTo>
                    <a:pt x="0" y="3413760"/>
                  </a:lnTo>
                  <a:lnTo>
                    <a:pt x="24384" y="3413760"/>
                  </a:lnTo>
                  <a:lnTo>
                    <a:pt x="24384" y="3441192"/>
                  </a:lnTo>
                  <a:lnTo>
                    <a:pt x="12192" y="3441192"/>
                  </a:lnTo>
                  <a:lnTo>
                    <a:pt x="12192" y="3429000"/>
                  </a:lnTo>
                  <a:lnTo>
                    <a:pt x="57912" y="3429000"/>
                  </a:lnTo>
                  <a:close/>
                  <a:moveTo>
                    <a:pt x="0" y="3316224"/>
                  </a:moveTo>
                  <a:lnTo>
                    <a:pt x="0" y="3243072"/>
                  </a:lnTo>
                  <a:lnTo>
                    <a:pt x="24384" y="3243072"/>
                  </a:lnTo>
                  <a:lnTo>
                    <a:pt x="24384" y="3316224"/>
                  </a:lnTo>
                  <a:close/>
                  <a:moveTo>
                    <a:pt x="24384" y="3145536"/>
                  </a:moveTo>
                  <a:lnTo>
                    <a:pt x="24384" y="3072384"/>
                  </a:lnTo>
                  <a:lnTo>
                    <a:pt x="24384" y="3145536"/>
                  </a:lnTo>
                  <a:close/>
                  <a:moveTo>
                    <a:pt x="24384" y="2974848"/>
                  </a:moveTo>
                  <a:lnTo>
                    <a:pt x="24384" y="2901696"/>
                  </a:lnTo>
                  <a:lnTo>
                    <a:pt x="24384" y="2974848"/>
                  </a:lnTo>
                  <a:close/>
                  <a:moveTo>
                    <a:pt x="0" y="2804160"/>
                  </a:moveTo>
                  <a:lnTo>
                    <a:pt x="0" y="2731008"/>
                  </a:lnTo>
                  <a:lnTo>
                    <a:pt x="24384" y="2731008"/>
                  </a:lnTo>
                  <a:lnTo>
                    <a:pt x="24384" y="2804160"/>
                  </a:lnTo>
                  <a:close/>
                  <a:moveTo>
                    <a:pt x="24384" y="2633472"/>
                  </a:moveTo>
                  <a:lnTo>
                    <a:pt x="24384" y="2560320"/>
                  </a:lnTo>
                  <a:lnTo>
                    <a:pt x="24384" y="2633472"/>
                  </a:lnTo>
                  <a:close/>
                  <a:moveTo>
                    <a:pt x="24384" y="2462784"/>
                  </a:moveTo>
                  <a:lnTo>
                    <a:pt x="24384" y="2389632"/>
                  </a:lnTo>
                  <a:lnTo>
                    <a:pt x="24384" y="2462784"/>
                  </a:lnTo>
                  <a:close/>
                  <a:moveTo>
                    <a:pt x="24384" y="2292096"/>
                  </a:moveTo>
                  <a:lnTo>
                    <a:pt x="24384" y="2218944"/>
                  </a:lnTo>
                  <a:lnTo>
                    <a:pt x="24384" y="2292096"/>
                  </a:lnTo>
                  <a:close/>
                  <a:moveTo>
                    <a:pt x="24384" y="2121408"/>
                  </a:moveTo>
                  <a:lnTo>
                    <a:pt x="24384" y="2048256"/>
                  </a:lnTo>
                  <a:lnTo>
                    <a:pt x="24384" y="2121408"/>
                  </a:lnTo>
                  <a:close/>
                  <a:moveTo>
                    <a:pt x="0" y="1950720"/>
                  </a:moveTo>
                  <a:lnTo>
                    <a:pt x="0" y="1877568"/>
                  </a:lnTo>
                  <a:lnTo>
                    <a:pt x="24384" y="1877568"/>
                  </a:lnTo>
                  <a:lnTo>
                    <a:pt x="24384" y="1950720"/>
                  </a:lnTo>
                  <a:close/>
                  <a:moveTo>
                    <a:pt x="24384" y="1780032"/>
                  </a:moveTo>
                  <a:lnTo>
                    <a:pt x="24384" y="1706880"/>
                  </a:lnTo>
                  <a:lnTo>
                    <a:pt x="24384" y="1780032"/>
                  </a:lnTo>
                  <a:close/>
                  <a:moveTo>
                    <a:pt x="24384" y="1609344"/>
                  </a:moveTo>
                  <a:lnTo>
                    <a:pt x="24384" y="1536192"/>
                  </a:lnTo>
                  <a:lnTo>
                    <a:pt x="24384" y="1609344"/>
                  </a:lnTo>
                  <a:close/>
                  <a:moveTo>
                    <a:pt x="24384" y="1438656"/>
                  </a:moveTo>
                  <a:lnTo>
                    <a:pt x="24384" y="1365504"/>
                  </a:lnTo>
                  <a:lnTo>
                    <a:pt x="24384" y="1438656"/>
                  </a:lnTo>
                  <a:close/>
                  <a:moveTo>
                    <a:pt x="0" y="1267968"/>
                  </a:moveTo>
                  <a:lnTo>
                    <a:pt x="0" y="1194816"/>
                  </a:lnTo>
                  <a:lnTo>
                    <a:pt x="24384" y="1194816"/>
                  </a:lnTo>
                  <a:lnTo>
                    <a:pt x="24384" y="1267968"/>
                  </a:lnTo>
                  <a:close/>
                  <a:moveTo>
                    <a:pt x="0" y="1097280"/>
                  </a:moveTo>
                  <a:lnTo>
                    <a:pt x="0" y="1024128"/>
                  </a:lnTo>
                  <a:lnTo>
                    <a:pt x="24384" y="1024128"/>
                  </a:lnTo>
                  <a:lnTo>
                    <a:pt x="24384" y="1097280"/>
                  </a:lnTo>
                  <a:close/>
                  <a:moveTo>
                    <a:pt x="0" y="926592"/>
                  </a:moveTo>
                  <a:lnTo>
                    <a:pt x="0" y="853440"/>
                  </a:lnTo>
                  <a:lnTo>
                    <a:pt x="24384" y="853440"/>
                  </a:lnTo>
                  <a:lnTo>
                    <a:pt x="24384" y="926592"/>
                  </a:lnTo>
                  <a:close/>
                  <a:moveTo>
                    <a:pt x="0" y="755904"/>
                  </a:moveTo>
                  <a:lnTo>
                    <a:pt x="0" y="682752"/>
                  </a:lnTo>
                  <a:lnTo>
                    <a:pt x="24384" y="682752"/>
                  </a:lnTo>
                  <a:lnTo>
                    <a:pt x="24384" y="755904"/>
                  </a:lnTo>
                  <a:close/>
                  <a:moveTo>
                    <a:pt x="0" y="585216"/>
                  </a:moveTo>
                  <a:lnTo>
                    <a:pt x="0" y="512064"/>
                  </a:lnTo>
                  <a:lnTo>
                    <a:pt x="24384" y="512064"/>
                  </a:lnTo>
                  <a:lnTo>
                    <a:pt x="24384" y="585216"/>
                  </a:lnTo>
                  <a:close/>
                  <a:moveTo>
                    <a:pt x="0" y="414528"/>
                  </a:moveTo>
                  <a:lnTo>
                    <a:pt x="0" y="341376"/>
                  </a:lnTo>
                  <a:lnTo>
                    <a:pt x="24384" y="341376"/>
                  </a:lnTo>
                  <a:lnTo>
                    <a:pt x="24384" y="414528"/>
                  </a:lnTo>
                  <a:close/>
                  <a:moveTo>
                    <a:pt x="0" y="243840"/>
                  </a:moveTo>
                  <a:lnTo>
                    <a:pt x="0" y="170688"/>
                  </a:lnTo>
                  <a:lnTo>
                    <a:pt x="24384" y="170688"/>
                  </a:lnTo>
                  <a:lnTo>
                    <a:pt x="24384" y="243840"/>
                  </a:lnTo>
                  <a:close/>
                  <a:moveTo>
                    <a:pt x="0" y="73152"/>
                  </a:moveTo>
                  <a:lnTo>
                    <a:pt x="0" y="12192"/>
                  </a:lnTo>
                  <a:cubicBezTo>
                    <a:pt x="0" y="5461"/>
                    <a:pt x="5461" y="0"/>
                    <a:pt x="12192" y="0"/>
                  </a:cubicBezTo>
                  <a:lnTo>
                    <a:pt x="85344" y="0"/>
                  </a:lnTo>
                  <a:lnTo>
                    <a:pt x="85344" y="24384"/>
                  </a:lnTo>
                  <a:lnTo>
                    <a:pt x="12192" y="24384"/>
                  </a:lnTo>
                  <a:lnTo>
                    <a:pt x="12192" y="12192"/>
                  </a:lnTo>
                  <a:lnTo>
                    <a:pt x="24384" y="12192"/>
                  </a:lnTo>
                  <a:lnTo>
                    <a:pt x="24384" y="73152"/>
                  </a:lnTo>
                  <a:close/>
                </a:path>
              </a:pathLst>
            </a:custGeom>
            <a:solidFill>
              <a:srgbClr val="DDDDDD"/>
            </a:solidFill>
          </p:spPr>
        </p:sp>
      </p:grpSp>
      <p:grpSp>
        <p:nvGrpSpPr>
          <p:cNvPr id="9" name="Group 9"/>
          <p:cNvGrpSpPr/>
          <p:nvPr/>
        </p:nvGrpSpPr>
        <p:grpSpPr>
          <a:xfrm>
            <a:off x="6990929" y="2386672"/>
            <a:ext cx="2590038" cy="3062635"/>
            <a:chOff x="0" y="0"/>
            <a:chExt cx="3453384" cy="4083514"/>
          </a:xfrm>
        </p:grpSpPr>
        <p:sp>
          <p:nvSpPr>
            <p:cNvPr id="10" name="Freeform 10"/>
            <p:cNvSpPr/>
            <p:nvPr/>
          </p:nvSpPr>
          <p:spPr>
            <a:xfrm>
              <a:off x="12192" y="14417"/>
              <a:ext cx="3429000" cy="4054680"/>
            </a:xfrm>
            <a:custGeom>
              <a:avLst/>
              <a:gdLst/>
              <a:ahLst/>
              <a:cxnLst/>
              <a:rect l="l" t="t" r="r" b="b"/>
              <a:pathLst>
                <a:path w="3429000" h="4054680">
                  <a:moveTo>
                    <a:pt x="0" y="0"/>
                  </a:moveTo>
                  <a:lnTo>
                    <a:pt x="3429000" y="0"/>
                  </a:lnTo>
                  <a:lnTo>
                    <a:pt x="3429000" y="4054680"/>
                  </a:lnTo>
                  <a:lnTo>
                    <a:pt x="0" y="4054680"/>
                  </a:lnTo>
                  <a:close/>
                </a:path>
              </a:pathLst>
            </a:custGeom>
            <a:blipFill>
              <a:blip r:embed="rId5"/>
              <a:stretch>
                <a:fillRect l="-3452" t="-355" r="-3501" b="-287"/>
              </a:stretch>
            </a:blipFill>
          </p:spPr>
        </p:sp>
        <p:sp>
          <p:nvSpPr>
            <p:cNvPr id="11" name="Freeform 11"/>
            <p:cNvSpPr/>
            <p:nvPr/>
          </p:nvSpPr>
          <p:spPr>
            <a:xfrm>
              <a:off x="0" y="0"/>
              <a:ext cx="3453384" cy="4083514"/>
            </a:xfrm>
            <a:custGeom>
              <a:avLst/>
              <a:gdLst/>
              <a:ahLst/>
              <a:cxnLst/>
              <a:rect l="l" t="t" r="r" b="b"/>
              <a:pathLst>
                <a:path w="3453384" h="4083514">
                  <a:moveTo>
                    <a:pt x="182880" y="0"/>
                  </a:moveTo>
                  <a:lnTo>
                    <a:pt x="256032" y="0"/>
                  </a:lnTo>
                  <a:lnTo>
                    <a:pt x="256032" y="28833"/>
                  </a:lnTo>
                  <a:lnTo>
                    <a:pt x="182880" y="28833"/>
                  </a:lnTo>
                  <a:close/>
                  <a:moveTo>
                    <a:pt x="353568" y="0"/>
                  </a:moveTo>
                  <a:lnTo>
                    <a:pt x="426720" y="0"/>
                  </a:lnTo>
                  <a:lnTo>
                    <a:pt x="426720" y="28833"/>
                  </a:lnTo>
                  <a:lnTo>
                    <a:pt x="353568" y="28833"/>
                  </a:lnTo>
                  <a:close/>
                  <a:moveTo>
                    <a:pt x="524256" y="0"/>
                  </a:moveTo>
                  <a:lnTo>
                    <a:pt x="597408" y="0"/>
                  </a:lnTo>
                  <a:lnTo>
                    <a:pt x="597408" y="28833"/>
                  </a:lnTo>
                  <a:lnTo>
                    <a:pt x="524256" y="28833"/>
                  </a:lnTo>
                  <a:close/>
                  <a:moveTo>
                    <a:pt x="694944" y="0"/>
                  </a:moveTo>
                  <a:lnTo>
                    <a:pt x="768096" y="0"/>
                  </a:lnTo>
                  <a:lnTo>
                    <a:pt x="768096" y="28833"/>
                  </a:lnTo>
                  <a:lnTo>
                    <a:pt x="694944" y="28833"/>
                  </a:lnTo>
                  <a:close/>
                  <a:moveTo>
                    <a:pt x="865632" y="0"/>
                  </a:moveTo>
                  <a:lnTo>
                    <a:pt x="938784" y="0"/>
                  </a:lnTo>
                  <a:lnTo>
                    <a:pt x="938784" y="28833"/>
                  </a:lnTo>
                  <a:lnTo>
                    <a:pt x="865632" y="28833"/>
                  </a:lnTo>
                  <a:close/>
                  <a:moveTo>
                    <a:pt x="1036320" y="0"/>
                  </a:moveTo>
                  <a:lnTo>
                    <a:pt x="1109472" y="0"/>
                  </a:lnTo>
                  <a:lnTo>
                    <a:pt x="1109472" y="28833"/>
                  </a:lnTo>
                  <a:lnTo>
                    <a:pt x="1036320" y="28833"/>
                  </a:lnTo>
                  <a:close/>
                  <a:moveTo>
                    <a:pt x="1207008" y="0"/>
                  </a:moveTo>
                  <a:lnTo>
                    <a:pt x="1280160" y="0"/>
                  </a:lnTo>
                  <a:lnTo>
                    <a:pt x="1280160" y="28833"/>
                  </a:lnTo>
                  <a:lnTo>
                    <a:pt x="1207008" y="28833"/>
                  </a:lnTo>
                  <a:close/>
                  <a:moveTo>
                    <a:pt x="1377696" y="28833"/>
                  </a:moveTo>
                  <a:lnTo>
                    <a:pt x="1450848" y="28833"/>
                  </a:lnTo>
                  <a:lnTo>
                    <a:pt x="1377696" y="28833"/>
                  </a:lnTo>
                  <a:close/>
                  <a:moveTo>
                    <a:pt x="1548384" y="28833"/>
                  </a:moveTo>
                  <a:lnTo>
                    <a:pt x="1621536" y="28833"/>
                  </a:lnTo>
                  <a:lnTo>
                    <a:pt x="1548384" y="28833"/>
                  </a:lnTo>
                  <a:close/>
                  <a:moveTo>
                    <a:pt x="1719072" y="28833"/>
                  </a:moveTo>
                  <a:lnTo>
                    <a:pt x="1792224" y="28833"/>
                  </a:lnTo>
                  <a:lnTo>
                    <a:pt x="1719072" y="28833"/>
                  </a:lnTo>
                  <a:close/>
                  <a:moveTo>
                    <a:pt x="1889760" y="0"/>
                  </a:moveTo>
                  <a:lnTo>
                    <a:pt x="1962912" y="0"/>
                  </a:lnTo>
                  <a:lnTo>
                    <a:pt x="1962912" y="28833"/>
                  </a:lnTo>
                  <a:lnTo>
                    <a:pt x="1889760" y="28833"/>
                  </a:lnTo>
                  <a:close/>
                  <a:moveTo>
                    <a:pt x="2060448" y="28833"/>
                  </a:moveTo>
                  <a:lnTo>
                    <a:pt x="2133600" y="28833"/>
                  </a:lnTo>
                  <a:lnTo>
                    <a:pt x="2060448" y="28833"/>
                  </a:lnTo>
                  <a:close/>
                  <a:moveTo>
                    <a:pt x="2231136" y="28833"/>
                  </a:moveTo>
                  <a:lnTo>
                    <a:pt x="2304288" y="28833"/>
                  </a:lnTo>
                  <a:lnTo>
                    <a:pt x="2231136" y="28833"/>
                  </a:lnTo>
                  <a:close/>
                  <a:moveTo>
                    <a:pt x="2401824" y="28833"/>
                  </a:moveTo>
                  <a:lnTo>
                    <a:pt x="2474976" y="28833"/>
                  </a:lnTo>
                  <a:lnTo>
                    <a:pt x="2401824" y="28833"/>
                  </a:lnTo>
                  <a:close/>
                  <a:moveTo>
                    <a:pt x="2572512" y="28833"/>
                  </a:moveTo>
                  <a:lnTo>
                    <a:pt x="2645664" y="28833"/>
                  </a:lnTo>
                  <a:lnTo>
                    <a:pt x="2572512" y="28833"/>
                  </a:lnTo>
                  <a:close/>
                  <a:moveTo>
                    <a:pt x="2743200" y="0"/>
                  </a:moveTo>
                  <a:lnTo>
                    <a:pt x="2816352" y="0"/>
                  </a:lnTo>
                  <a:lnTo>
                    <a:pt x="2816352" y="28833"/>
                  </a:lnTo>
                  <a:lnTo>
                    <a:pt x="2743200" y="28833"/>
                  </a:lnTo>
                  <a:close/>
                  <a:moveTo>
                    <a:pt x="2913888" y="28833"/>
                  </a:moveTo>
                  <a:lnTo>
                    <a:pt x="2987040" y="28833"/>
                  </a:lnTo>
                  <a:lnTo>
                    <a:pt x="2913888" y="28833"/>
                  </a:lnTo>
                  <a:close/>
                  <a:moveTo>
                    <a:pt x="3084576" y="28833"/>
                  </a:moveTo>
                  <a:lnTo>
                    <a:pt x="3157728" y="28833"/>
                  </a:lnTo>
                  <a:lnTo>
                    <a:pt x="3084576" y="28833"/>
                  </a:lnTo>
                  <a:close/>
                  <a:moveTo>
                    <a:pt x="3255264" y="28833"/>
                  </a:moveTo>
                  <a:lnTo>
                    <a:pt x="3328416" y="28833"/>
                  </a:lnTo>
                  <a:lnTo>
                    <a:pt x="3255264" y="28833"/>
                  </a:lnTo>
                  <a:close/>
                  <a:moveTo>
                    <a:pt x="3425952" y="28833"/>
                  </a:moveTo>
                  <a:lnTo>
                    <a:pt x="3441192" y="28833"/>
                  </a:lnTo>
                  <a:cubicBezTo>
                    <a:pt x="3447923" y="28833"/>
                    <a:pt x="3453384" y="35291"/>
                    <a:pt x="3453384" y="43250"/>
                  </a:cubicBezTo>
                  <a:lnTo>
                    <a:pt x="3453384" y="82896"/>
                  </a:lnTo>
                  <a:lnTo>
                    <a:pt x="3429000" y="82896"/>
                  </a:lnTo>
                  <a:lnTo>
                    <a:pt x="3429000" y="14417"/>
                  </a:lnTo>
                  <a:lnTo>
                    <a:pt x="3441192" y="14417"/>
                  </a:lnTo>
                  <a:lnTo>
                    <a:pt x="3441192" y="28833"/>
                  </a:lnTo>
                  <a:lnTo>
                    <a:pt x="3425952" y="28833"/>
                  </a:lnTo>
                  <a:close/>
                  <a:moveTo>
                    <a:pt x="3453384" y="227062"/>
                  </a:moveTo>
                  <a:lnTo>
                    <a:pt x="3453384" y="313562"/>
                  </a:lnTo>
                  <a:lnTo>
                    <a:pt x="3429000" y="313562"/>
                  </a:lnTo>
                  <a:lnTo>
                    <a:pt x="3429000" y="198229"/>
                  </a:lnTo>
                  <a:close/>
                  <a:moveTo>
                    <a:pt x="3429000" y="400062"/>
                  </a:moveTo>
                  <a:lnTo>
                    <a:pt x="3429000" y="486562"/>
                  </a:lnTo>
                  <a:lnTo>
                    <a:pt x="3429000" y="400062"/>
                  </a:lnTo>
                  <a:close/>
                  <a:moveTo>
                    <a:pt x="3429000" y="601895"/>
                  </a:moveTo>
                  <a:lnTo>
                    <a:pt x="3429000" y="688395"/>
                  </a:lnTo>
                  <a:lnTo>
                    <a:pt x="3429000" y="601895"/>
                  </a:lnTo>
                  <a:close/>
                  <a:moveTo>
                    <a:pt x="3429000" y="803728"/>
                  </a:moveTo>
                  <a:lnTo>
                    <a:pt x="3429000" y="890228"/>
                  </a:lnTo>
                  <a:lnTo>
                    <a:pt x="3429000" y="803728"/>
                  </a:lnTo>
                  <a:close/>
                  <a:moveTo>
                    <a:pt x="3429000" y="1005561"/>
                  </a:moveTo>
                  <a:lnTo>
                    <a:pt x="3429000" y="1092061"/>
                  </a:lnTo>
                  <a:lnTo>
                    <a:pt x="3429000" y="1005561"/>
                  </a:lnTo>
                  <a:close/>
                  <a:moveTo>
                    <a:pt x="3429000" y="1207394"/>
                  </a:moveTo>
                  <a:lnTo>
                    <a:pt x="3429000" y="1293894"/>
                  </a:lnTo>
                  <a:lnTo>
                    <a:pt x="3429000" y="1207394"/>
                  </a:lnTo>
                  <a:close/>
                  <a:moveTo>
                    <a:pt x="3429000" y="1409227"/>
                  </a:moveTo>
                  <a:lnTo>
                    <a:pt x="3429000" y="1495727"/>
                  </a:lnTo>
                  <a:lnTo>
                    <a:pt x="3429000" y="1409227"/>
                  </a:lnTo>
                  <a:close/>
                  <a:moveTo>
                    <a:pt x="3429000" y="1611060"/>
                  </a:moveTo>
                  <a:lnTo>
                    <a:pt x="3429000" y="1697559"/>
                  </a:lnTo>
                  <a:lnTo>
                    <a:pt x="3429000" y="1611060"/>
                  </a:lnTo>
                  <a:close/>
                  <a:moveTo>
                    <a:pt x="3429000" y="1812892"/>
                  </a:moveTo>
                  <a:lnTo>
                    <a:pt x="3429000" y="1899392"/>
                  </a:lnTo>
                  <a:lnTo>
                    <a:pt x="3429000" y="1812892"/>
                  </a:lnTo>
                  <a:close/>
                  <a:moveTo>
                    <a:pt x="3429000" y="2014725"/>
                  </a:moveTo>
                  <a:lnTo>
                    <a:pt x="3429000" y="2101225"/>
                  </a:lnTo>
                  <a:lnTo>
                    <a:pt x="3429000" y="2014725"/>
                  </a:lnTo>
                  <a:close/>
                  <a:moveTo>
                    <a:pt x="3429000" y="2216559"/>
                  </a:moveTo>
                  <a:lnTo>
                    <a:pt x="3429000" y="2303058"/>
                  </a:lnTo>
                  <a:lnTo>
                    <a:pt x="3429000" y="2216559"/>
                  </a:lnTo>
                  <a:close/>
                  <a:moveTo>
                    <a:pt x="3429000" y="2418392"/>
                  </a:moveTo>
                  <a:lnTo>
                    <a:pt x="3429000" y="2504891"/>
                  </a:lnTo>
                  <a:lnTo>
                    <a:pt x="3429000" y="2418392"/>
                  </a:lnTo>
                  <a:close/>
                  <a:moveTo>
                    <a:pt x="3429000" y="2620225"/>
                  </a:moveTo>
                  <a:lnTo>
                    <a:pt x="3429000" y="2706725"/>
                  </a:lnTo>
                  <a:lnTo>
                    <a:pt x="3429000" y="2620225"/>
                  </a:lnTo>
                  <a:close/>
                  <a:moveTo>
                    <a:pt x="3429000" y="2822057"/>
                  </a:moveTo>
                  <a:lnTo>
                    <a:pt x="3429000" y="2908557"/>
                  </a:lnTo>
                  <a:lnTo>
                    <a:pt x="3429000" y="2822057"/>
                  </a:lnTo>
                  <a:close/>
                  <a:moveTo>
                    <a:pt x="3429000" y="3023890"/>
                  </a:moveTo>
                  <a:lnTo>
                    <a:pt x="3429000" y="3110390"/>
                  </a:lnTo>
                  <a:lnTo>
                    <a:pt x="3429000" y="3023890"/>
                  </a:lnTo>
                  <a:close/>
                  <a:moveTo>
                    <a:pt x="3429000" y="3225723"/>
                  </a:moveTo>
                  <a:lnTo>
                    <a:pt x="3429000" y="3312223"/>
                  </a:lnTo>
                  <a:lnTo>
                    <a:pt x="3429000" y="3225723"/>
                  </a:lnTo>
                  <a:close/>
                  <a:moveTo>
                    <a:pt x="3429000" y="3427556"/>
                  </a:moveTo>
                  <a:lnTo>
                    <a:pt x="3429000" y="3514056"/>
                  </a:lnTo>
                  <a:lnTo>
                    <a:pt x="3429000" y="3427556"/>
                  </a:lnTo>
                  <a:close/>
                  <a:moveTo>
                    <a:pt x="3429000" y="3629389"/>
                  </a:moveTo>
                  <a:lnTo>
                    <a:pt x="3429000" y="3715889"/>
                  </a:lnTo>
                  <a:lnTo>
                    <a:pt x="3429000" y="3629389"/>
                  </a:lnTo>
                  <a:close/>
                  <a:moveTo>
                    <a:pt x="3429000" y="3831222"/>
                  </a:moveTo>
                  <a:lnTo>
                    <a:pt x="3429000" y="3917722"/>
                  </a:lnTo>
                  <a:lnTo>
                    <a:pt x="3429000" y="3831222"/>
                  </a:lnTo>
                  <a:close/>
                  <a:moveTo>
                    <a:pt x="3429000" y="4033055"/>
                  </a:moveTo>
                  <a:lnTo>
                    <a:pt x="3429000" y="4069097"/>
                  </a:lnTo>
                  <a:cubicBezTo>
                    <a:pt x="3429000" y="4077056"/>
                    <a:pt x="3423539" y="4083514"/>
                    <a:pt x="3416808" y="4083514"/>
                  </a:cubicBezTo>
                  <a:lnTo>
                    <a:pt x="3398520" y="4083514"/>
                  </a:lnTo>
                  <a:lnTo>
                    <a:pt x="3398520" y="4054680"/>
                  </a:lnTo>
                  <a:lnTo>
                    <a:pt x="3441192" y="4054680"/>
                  </a:lnTo>
                  <a:lnTo>
                    <a:pt x="3441192" y="4069097"/>
                  </a:lnTo>
                  <a:lnTo>
                    <a:pt x="3429000" y="4069097"/>
                  </a:lnTo>
                  <a:lnTo>
                    <a:pt x="3429000" y="4033055"/>
                  </a:lnTo>
                  <a:close/>
                  <a:moveTo>
                    <a:pt x="3276600" y="4083514"/>
                  </a:moveTo>
                  <a:lnTo>
                    <a:pt x="3203448" y="4083514"/>
                  </a:lnTo>
                  <a:lnTo>
                    <a:pt x="3203448" y="4054680"/>
                  </a:lnTo>
                  <a:lnTo>
                    <a:pt x="3276600" y="4054680"/>
                  </a:lnTo>
                  <a:close/>
                  <a:moveTo>
                    <a:pt x="3105912" y="4054680"/>
                  </a:moveTo>
                  <a:lnTo>
                    <a:pt x="3032760" y="4054680"/>
                  </a:lnTo>
                  <a:lnTo>
                    <a:pt x="3105912" y="4054680"/>
                  </a:lnTo>
                  <a:close/>
                  <a:moveTo>
                    <a:pt x="2935224" y="4054680"/>
                  </a:moveTo>
                  <a:lnTo>
                    <a:pt x="2862072" y="4054680"/>
                  </a:lnTo>
                  <a:lnTo>
                    <a:pt x="2935224" y="4054680"/>
                  </a:lnTo>
                  <a:close/>
                  <a:moveTo>
                    <a:pt x="2764536" y="4054680"/>
                  </a:moveTo>
                  <a:lnTo>
                    <a:pt x="2691384" y="4054680"/>
                  </a:lnTo>
                  <a:lnTo>
                    <a:pt x="2764536" y="4054680"/>
                  </a:lnTo>
                  <a:close/>
                  <a:moveTo>
                    <a:pt x="2593848" y="4054680"/>
                  </a:moveTo>
                  <a:lnTo>
                    <a:pt x="2545080" y="4054680"/>
                  </a:lnTo>
                  <a:lnTo>
                    <a:pt x="2618232" y="4054680"/>
                  </a:lnTo>
                  <a:close/>
                  <a:moveTo>
                    <a:pt x="2447544" y="4054680"/>
                  </a:moveTo>
                  <a:lnTo>
                    <a:pt x="2374392" y="4054680"/>
                  </a:lnTo>
                  <a:lnTo>
                    <a:pt x="2447544" y="4054680"/>
                  </a:lnTo>
                  <a:close/>
                  <a:moveTo>
                    <a:pt x="2276856" y="4054680"/>
                  </a:moveTo>
                  <a:lnTo>
                    <a:pt x="2203704" y="4054680"/>
                  </a:lnTo>
                  <a:lnTo>
                    <a:pt x="2276856" y="4054680"/>
                  </a:lnTo>
                  <a:close/>
                  <a:moveTo>
                    <a:pt x="2106168" y="4054680"/>
                  </a:moveTo>
                  <a:lnTo>
                    <a:pt x="2033016" y="4054680"/>
                  </a:lnTo>
                  <a:lnTo>
                    <a:pt x="2106168" y="4054680"/>
                  </a:lnTo>
                  <a:close/>
                  <a:moveTo>
                    <a:pt x="1935480" y="4054680"/>
                  </a:moveTo>
                  <a:lnTo>
                    <a:pt x="1862328" y="4054680"/>
                  </a:lnTo>
                  <a:lnTo>
                    <a:pt x="1935480" y="4054680"/>
                  </a:lnTo>
                  <a:close/>
                  <a:moveTo>
                    <a:pt x="1764792" y="4054680"/>
                  </a:moveTo>
                  <a:lnTo>
                    <a:pt x="1691640" y="4054680"/>
                  </a:lnTo>
                  <a:lnTo>
                    <a:pt x="1764792" y="4054680"/>
                  </a:lnTo>
                  <a:close/>
                  <a:moveTo>
                    <a:pt x="1594104" y="4054680"/>
                  </a:moveTo>
                  <a:lnTo>
                    <a:pt x="1520952" y="4054680"/>
                  </a:lnTo>
                  <a:lnTo>
                    <a:pt x="1594104" y="4054680"/>
                  </a:lnTo>
                  <a:close/>
                  <a:moveTo>
                    <a:pt x="1423416" y="4054680"/>
                  </a:moveTo>
                  <a:lnTo>
                    <a:pt x="1350264" y="4054680"/>
                  </a:lnTo>
                  <a:lnTo>
                    <a:pt x="1423416" y="4054680"/>
                  </a:lnTo>
                  <a:close/>
                  <a:moveTo>
                    <a:pt x="1252728" y="4054680"/>
                  </a:moveTo>
                  <a:lnTo>
                    <a:pt x="1179576" y="4054680"/>
                  </a:lnTo>
                  <a:lnTo>
                    <a:pt x="1252728" y="4054680"/>
                  </a:lnTo>
                  <a:close/>
                  <a:moveTo>
                    <a:pt x="1082040" y="4054680"/>
                  </a:moveTo>
                  <a:lnTo>
                    <a:pt x="1008888" y="4054680"/>
                  </a:lnTo>
                  <a:lnTo>
                    <a:pt x="1082040" y="4054680"/>
                  </a:lnTo>
                  <a:close/>
                  <a:moveTo>
                    <a:pt x="911352" y="4054680"/>
                  </a:moveTo>
                  <a:lnTo>
                    <a:pt x="838200" y="4054680"/>
                  </a:lnTo>
                  <a:lnTo>
                    <a:pt x="911352" y="4054680"/>
                  </a:lnTo>
                  <a:close/>
                  <a:moveTo>
                    <a:pt x="740664" y="4054680"/>
                  </a:moveTo>
                  <a:lnTo>
                    <a:pt x="667512" y="4054680"/>
                  </a:lnTo>
                  <a:lnTo>
                    <a:pt x="740664" y="4054680"/>
                  </a:lnTo>
                  <a:close/>
                  <a:moveTo>
                    <a:pt x="569976" y="4054680"/>
                  </a:moveTo>
                  <a:lnTo>
                    <a:pt x="496824" y="4054680"/>
                  </a:lnTo>
                  <a:lnTo>
                    <a:pt x="569976" y="4054680"/>
                  </a:lnTo>
                  <a:close/>
                  <a:moveTo>
                    <a:pt x="399288" y="4054680"/>
                  </a:moveTo>
                  <a:lnTo>
                    <a:pt x="326136" y="4054680"/>
                  </a:lnTo>
                  <a:lnTo>
                    <a:pt x="399288" y="4054680"/>
                  </a:lnTo>
                  <a:close/>
                  <a:moveTo>
                    <a:pt x="228600" y="4054680"/>
                  </a:moveTo>
                  <a:lnTo>
                    <a:pt x="155448" y="4054680"/>
                  </a:lnTo>
                  <a:lnTo>
                    <a:pt x="228600" y="4054680"/>
                  </a:lnTo>
                  <a:close/>
                  <a:moveTo>
                    <a:pt x="57912" y="4054680"/>
                  </a:moveTo>
                  <a:lnTo>
                    <a:pt x="12192" y="4054680"/>
                  </a:lnTo>
                  <a:cubicBezTo>
                    <a:pt x="5461" y="4054680"/>
                    <a:pt x="0" y="4048223"/>
                    <a:pt x="0" y="4040264"/>
                  </a:cubicBezTo>
                  <a:lnTo>
                    <a:pt x="0" y="4036659"/>
                  </a:lnTo>
                  <a:lnTo>
                    <a:pt x="24384" y="4036659"/>
                  </a:lnTo>
                  <a:lnTo>
                    <a:pt x="24384" y="4069097"/>
                  </a:lnTo>
                  <a:lnTo>
                    <a:pt x="12192" y="4069097"/>
                  </a:lnTo>
                  <a:lnTo>
                    <a:pt x="12192" y="4054680"/>
                  </a:lnTo>
                  <a:lnTo>
                    <a:pt x="57912" y="4054680"/>
                  </a:lnTo>
                  <a:close/>
                  <a:moveTo>
                    <a:pt x="0" y="3921326"/>
                  </a:moveTo>
                  <a:lnTo>
                    <a:pt x="0" y="3834826"/>
                  </a:lnTo>
                  <a:lnTo>
                    <a:pt x="24384" y="3834826"/>
                  </a:lnTo>
                  <a:lnTo>
                    <a:pt x="24384" y="3921326"/>
                  </a:lnTo>
                  <a:close/>
                  <a:moveTo>
                    <a:pt x="24384" y="3719493"/>
                  </a:moveTo>
                  <a:lnTo>
                    <a:pt x="24384" y="3632993"/>
                  </a:lnTo>
                  <a:lnTo>
                    <a:pt x="24384" y="3719493"/>
                  </a:lnTo>
                  <a:close/>
                  <a:moveTo>
                    <a:pt x="24384" y="3517660"/>
                  </a:moveTo>
                  <a:lnTo>
                    <a:pt x="24384" y="3431160"/>
                  </a:lnTo>
                  <a:lnTo>
                    <a:pt x="24384" y="3517660"/>
                  </a:lnTo>
                  <a:close/>
                  <a:moveTo>
                    <a:pt x="0" y="3315827"/>
                  </a:moveTo>
                  <a:lnTo>
                    <a:pt x="0" y="3229328"/>
                  </a:lnTo>
                  <a:lnTo>
                    <a:pt x="24384" y="3229328"/>
                  </a:lnTo>
                  <a:lnTo>
                    <a:pt x="24384" y="3315827"/>
                  </a:lnTo>
                  <a:close/>
                  <a:moveTo>
                    <a:pt x="24384" y="3113994"/>
                  </a:moveTo>
                  <a:lnTo>
                    <a:pt x="24384" y="3027495"/>
                  </a:lnTo>
                  <a:lnTo>
                    <a:pt x="24384" y="3113994"/>
                  </a:lnTo>
                  <a:close/>
                  <a:moveTo>
                    <a:pt x="24384" y="2912162"/>
                  </a:moveTo>
                  <a:lnTo>
                    <a:pt x="24384" y="2825662"/>
                  </a:lnTo>
                  <a:lnTo>
                    <a:pt x="24384" y="2912162"/>
                  </a:lnTo>
                  <a:close/>
                  <a:moveTo>
                    <a:pt x="24384" y="2710329"/>
                  </a:moveTo>
                  <a:lnTo>
                    <a:pt x="24384" y="2623829"/>
                  </a:lnTo>
                  <a:lnTo>
                    <a:pt x="24384" y="2710329"/>
                  </a:lnTo>
                  <a:close/>
                  <a:moveTo>
                    <a:pt x="24384" y="2508496"/>
                  </a:moveTo>
                  <a:lnTo>
                    <a:pt x="24384" y="2421996"/>
                  </a:lnTo>
                  <a:lnTo>
                    <a:pt x="24384" y="2508496"/>
                  </a:lnTo>
                  <a:close/>
                  <a:moveTo>
                    <a:pt x="0" y="2306663"/>
                  </a:moveTo>
                  <a:lnTo>
                    <a:pt x="0" y="2220163"/>
                  </a:lnTo>
                  <a:lnTo>
                    <a:pt x="24384" y="2220163"/>
                  </a:lnTo>
                  <a:lnTo>
                    <a:pt x="24384" y="2306663"/>
                  </a:lnTo>
                  <a:close/>
                  <a:moveTo>
                    <a:pt x="24384" y="2104830"/>
                  </a:moveTo>
                  <a:lnTo>
                    <a:pt x="24384" y="2018330"/>
                  </a:lnTo>
                  <a:lnTo>
                    <a:pt x="24384" y="2104829"/>
                  </a:lnTo>
                  <a:close/>
                  <a:moveTo>
                    <a:pt x="24384" y="1902996"/>
                  </a:moveTo>
                  <a:lnTo>
                    <a:pt x="24384" y="1816497"/>
                  </a:lnTo>
                  <a:lnTo>
                    <a:pt x="24384" y="1902996"/>
                  </a:lnTo>
                  <a:close/>
                  <a:moveTo>
                    <a:pt x="24384" y="1701164"/>
                  </a:moveTo>
                  <a:lnTo>
                    <a:pt x="24384" y="1614664"/>
                  </a:lnTo>
                  <a:lnTo>
                    <a:pt x="24384" y="1701164"/>
                  </a:lnTo>
                  <a:close/>
                  <a:moveTo>
                    <a:pt x="0" y="1499331"/>
                  </a:moveTo>
                  <a:lnTo>
                    <a:pt x="0" y="1412831"/>
                  </a:lnTo>
                  <a:lnTo>
                    <a:pt x="24384" y="1412831"/>
                  </a:lnTo>
                  <a:lnTo>
                    <a:pt x="24384" y="1499331"/>
                  </a:lnTo>
                  <a:close/>
                  <a:moveTo>
                    <a:pt x="0" y="1297498"/>
                  </a:moveTo>
                  <a:lnTo>
                    <a:pt x="0" y="1210998"/>
                  </a:lnTo>
                  <a:lnTo>
                    <a:pt x="24384" y="1210998"/>
                  </a:lnTo>
                  <a:lnTo>
                    <a:pt x="24384" y="1297498"/>
                  </a:lnTo>
                  <a:close/>
                  <a:moveTo>
                    <a:pt x="0" y="1095665"/>
                  </a:moveTo>
                  <a:lnTo>
                    <a:pt x="0" y="1009165"/>
                  </a:lnTo>
                  <a:lnTo>
                    <a:pt x="24384" y="1009165"/>
                  </a:lnTo>
                  <a:lnTo>
                    <a:pt x="24384" y="1095665"/>
                  </a:lnTo>
                  <a:close/>
                  <a:moveTo>
                    <a:pt x="0" y="893832"/>
                  </a:moveTo>
                  <a:lnTo>
                    <a:pt x="0" y="807332"/>
                  </a:lnTo>
                  <a:lnTo>
                    <a:pt x="24384" y="807332"/>
                  </a:lnTo>
                  <a:lnTo>
                    <a:pt x="24384" y="893832"/>
                  </a:lnTo>
                  <a:close/>
                  <a:moveTo>
                    <a:pt x="0" y="691999"/>
                  </a:moveTo>
                  <a:lnTo>
                    <a:pt x="0" y="605499"/>
                  </a:lnTo>
                  <a:lnTo>
                    <a:pt x="24384" y="605499"/>
                  </a:lnTo>
                  <a:lnTo>
                    <a:pt x="24384" y="691999"/>
                  </a:lnTo>
                  <a:close/>
                  <a:moveTo>
                    <a:pt x="0" y="490166"/>
                  </a:moveTo>
                  <a:lnTo>
                    <a:pt x="0" y="403666"/>
                  </a:lnTo>
                  <a:lnTo>
                    <a:pt x="24384" y="403666"/>
                  </a:lnTo>
                  <a:lnTo>
                    <a:pt x="24384" y="490166"/>
                  </a:lnTo>
                  <a:close/>
                  <a:moveTo>
                    <a:pt x="0" y="288333"/>
                  </a:moveTo>
                  <a:lnTo>
                    <a:pt x="0" y="201833"/>
                  </a:lnTo>
                  <a:lnTo>
                    <a:pt x="24384" y="201833"/>
                  </a:lnTo>
                  <a:lnTo>
                    <a:pt x="24384" y="288333"/>
                  </a:lnTo>
                  <a:close/>
                  <a:moveTo>
                    <a:pt x="0" y="86500"/>
                  </a:moveTo>
                  <a:lnTo>
                    <a:pt x="0" y="14417"/>
                  </a:lnTo>
                  <a:cubicBezTo>
                    <a:pt x="0" y="6457"/>
                    <a:pt x="5461" y="0"/>
                    <a:pt x="12192" y="0"/>
                  </a:cubicBezTo>
                  <a:lnTo>
                    <a:pt x="85344" y="0"/>
                  </a:lnTo>
                  <a:lnTo>
                    <a:pt x="85344" y="28833"/>
                  </a:lnTo>
                  <a:lnTo>
                    <a:pt x="12192" y="28833"/>
                  </a:lnTo>
                  <a:lnTo>
                    <a:pt x="12192" y="14417"/>
                  </a:lnTo>
                  <a:lnTo>
                    <a:pt x="24384" y="14417"/>
                  </a:lnTo>
                  <a:lnTo>
                    <a:pt x="24384" y="86500"/>
                  </a:lnTo>
                  <a:close/>
                </a:path>
              </a:pathLst>
            </a:custGeom>
            <a:solidFill>
              <a:srgbClr val="DDDDDD"/>
            </a:solidFill>
          </p:spPr>
        </p:sp>
      </p:grpSp>
      <p:grpSp>
        <p:nvGrpSpPr>
          <p:cNvPr id="12" name="Group 12"/>
          <p:cNvGrpSpPr/>
          <p:nvPr/>
        </p:nvGrpSpPr>
        <p:grpSpPr>
          <a:xfrm>
            <a:off x="15216997" y="2616356"/>
            <a:ext cx="2561034" cy="685800"/>
            <a:chOff x="0" y="0"/>
            <a:chExt cx="3414712" cy="914400"/>
          </a:xfrm>
        </p:grpSpPr>
        <p:sp>
          <p:nvSpPr>
            <p:cNvPr id="13" name="Freeform 13"/>
            <p:cNvSpPr/>
            <p:nvPr/>
          </p:nvSpPr>
          <p:spPr>
            <a:xfrm>
              <a:off x="0" y="0"/>
              <a:ext cx="3414712" cy="914400"/>
            </a:xfrm>
            <a:custGeom>
              <a:avLst/>
              <a:gdLst/>
              <a:ahLst/>
              <a:cxnLst/>
              <a:rect l="l" t="t" r="r" b="b"/>
              <a:pathLst>
                <a:path w="3414712" h="914400">
                  <a:moveTo>
                    <a:pt x="0" y="0"/>
                  </a:moveTo>
                  <a:lnTo>
                    <a:pt x="3414712" y="0"/>
                  </a:lnTo>
                  <a:lnTo>
                    <a:pt x="3414712" y="914400"/>
                  </a:lnTo>
                  <a:lnTo>
                    <a:pt x="0" y="914400"/>
                  </a:lnTo>
                  <a:close/>
                </a:path>
              </a:pathLst>
            </a:custGeom>
            <a:blipFill>
              <a:blip r:embed="rId4">
                <a:alphaModFix amt="0"/>
              </a:blip>
              <a:stretch>
                <a:fillRect t="-22764" b="-22764"/>
              </a:stretch>
            </a:blipFill>
          </p:spPr>
        </p:sp>
        <p:sp>
          <p:nvSpPr>
            <p:cNvPr id="14" name="TextBox 14"/>
            <p:cNvSpPr txBox="1"/>
            <p:nvPr/>
          </p:nvSpPr>
          <p:spPr>
            <a:xfrm>
              <a:off x="0" y="0"/>
              <a:ext cx="3414712" cy="914400"/>
            </a:xfrm>
            <a:prstGeom prst="rect">
              <a:avLst/>
            </a:prstGeom>
          </p:spPr>
          <p:txBody>
            <a:bodyPr lIns="0" tIns="0" rIns="0" bIns="0" rtlCol="0" anchor="ctr"/>
            <a:lstStyle/>
            <a:p>
              <a:pPr marL="0" lvl="0" indent="0" algn="ctr">
                <a:lnSpc>
                  <a:spcPts val="2400"/>
                </a:lnSpc>
                <a:spcBef>
                  <a:spcPct val="0"/>
                </a:spcBef>
              </a:pPr>
              <a:r>
                <a:rPr lang="en-US" sz="2000">
                  <a:solidFill>
                    <a:srgbClr val="00569E"/>
                  </a:solidFill>
                  <a:latin typeface="Now"/>
                  <a:ea typeface="Now"/>
                  <a:cs typeface="Now"/>
                  <a:sym typeface="Now"/>
                </a:rPr>
                <a:t>Arun Jose</a:t>
              </a:r>
              <a:r>
                <a:rPr lang="en-US" sz="2000" u="none" strike="noStrike">
                  <a:solidFill>
                    <a:srgbClr val="00569E"/>
                  </a:solidFill>
                  <a:latin typeface="Now"/>
                  <a:ea typeface="Now"/>
                  <a:cs typeface="Now"/>
                  <a:sym typeface="Now"/>
                </a:rPr>
                <a:t> FCA</a:t>
              </a:r>
            </a:p>
          </p:txBody>
        </p:sp>
      </p:grpSp>
      <p:grpSp>
        <p:nvGrpSpPr>
          <p:cNvPr id="15" name="Group 15"/>
          <p:cNvGrpSpPr/>
          <p:nvPr/>
        </p:nvGrpSpPr>
        <p:grpSpPr>
          <a:xfrm>
            <a:off x="12921999" y="2409071"/>
            <a:ext cx="2590038" cy="3123438"/>
            <a:chOff x="0" y="0"/>
            <a:chExt cx="3453384" cy="4164584"/>
          </a:xfrm>
        </p:grpSpPr>
        <p:sp>
          <p:nvSpPr>
            <p:cNvPr id="16" name="Freeform 16"/>
            <p:cNvSpPr/>
            <p:nvPr/>
          </p:nvSpPr>
          <p:spPr>
            <a:xfrm>
              <a:off x="12192" y="14703"/>
              <a:ext cx="3429000" cy="4135178"/>
            </a:xfrm>
            <a:custGeom>
              <a:avLst/>
              <a:gdLst/>
              <a:ahLst/>
              <a:cxnLst/>
              <a:rect l="l" t="t" r="r" b="b"/>
              <a:pathLst>
                <a:path w="3429000" h="4135178">
                  <a:moveTo>
                    <a:pt x="0" y="0"/>
                  </a:moveTo>
                  <a:lnTo>
                    <a:pt x="3429000" y="0"/>
                  </a:lnTo>
                  <a:lnTo>
                    <a:pt x="3429000" y="4135178"/>
                  </a:lnTo>
                  <a:lnTo>
                    <a:pt x="0" y="4135178"/>
                  </a:lnTo>
                  <a:close/>
                </a:path>
              </a:pathLst>
            </a:custGeom>
            <a:blipFill>
              <a:blip r:embed="rId6"/>
              <a:stretch>
                <a:fillRect l="-4432" t="-355" r="-4496" b="-286"/>
              </a:stretch>
            </a:blipFill>
          </p:spPr>
        </p:sp>
        <p:sp>
          <p:nvSpPr>
            <p:cNvPr id="17" name="Freeform 17"/>
            <p:cNvSpPr/>
            <p:nvPr/>
          </p:nvSpPr>
          <p:spPr>
            <a:xfrm>
              <a:off x="0" y="0"/>
              <a:ext cx="3453384" cy="4164584"/>
            </a:xfrm>
            <a:custGeom>
              <a:avLst/>
              <a:gdLst/>
              <a:ahLst/>
              <a:cxnLst/>
              <a:rect l="l" t="t" r="r" b="b"/>
              <a:pathLst>
                <a:path w="3453384" h="4164584">
                  <a:moveTo>
                    <a:pt x="182880" y="0"/>
                  </a:moveTo>
                  <a:lnTo>
                    <a:pt x="256032" y="0"/>
                  </a:lnTo>
                  <a:lnTo>
                    <a:pt x="256032" y="29406"/>
                  </a:lnTo>
                  <a:lnTo>
                    <a:pt x="182880" y="29406"/>
                  </a:lnTo>
                  <a:close/>
                  <a:moveTo>
                    <a:pt x="353568" y="0"/>
                  </a:moveTo>
                  <a:lnTo>
                    <a:pt x="426720" y="0"/>
                  </a:lnTo>
                  <a:lnTo>
                    <a:pt x="426720" y="29406"/>
                  </a:lnTo>
                  <a:lnTo>
                    <a:pt x="353568" y="29406"/>
                  </a:lnTo>
                  <a:close/>
                  <a:moveTo>
                    <a:pt x="524256" y="0"/>
                  </a:moveTo>
                  <a:lnTo>
                    <a:pt x="597408" y="0"/>
                  </a:lnTo>
                  <a:lnTo>
                    <a:pt x="597408" y="29406"/>
                  </a:lnTo>
                  <a:lnTo>
                    <a:pt x="524256" y="29406"/>
                  </a:lnTo>
                  <a:close/>
                  <a:moveTo>
                    <a:pt x="694944" y="0"/>
                  </a:moveTo>
                  <a:lnTo>
                    <a:pt x="768096" y="0"/>
                  </a:lnTo>
                  <a:lnTo>
                    <a:pt x="768096" y="29406"/>
                  </a:lnTo>
                  <a:lnTo>
                    <a:pt x="694944" y="29406"/>
                  </a:lnTo>
                  <a:close/>
                  <a:moveTo>
                    <a:pt x="865632" y="0"/>
                  </a:moveTo>
                  <a:lnTo>
                    <a:pt x="938784" y="0"/>
                  </a:lnTo>
                  <a:lnTo>
                    <a:pt x="938784" y="29406"/>
                  </a:lnTo>
                  <a:lnTo>
                    <a:pt x="865632" y="29406"/>
                  </a:lnTo>
                  <a:close/>
                  <a:moveTo>
                    <a:pt x="1036320" y="0"/>
                  </a:moveTo>
                  <a:lnTo>
                    <a:pt x="1109472" y="0"/>
                  </a:lnTo>
                  <a:lnTo>
                    <a:pt x="1109472" y="29406"/>
                  </a:lnTo>
                  <a:lnTo>
                    <a:pt x="1036320" y="29406"/>
                  </a:lnTo>
                  <a:close/>
                  <a:moveTo>
                    <a:pt x="1207008" y="0"/>
                  </a:moveTo>
                  <a:lnTo>
                    <a:pt x="1280160" y="0"/>
                  </a:lnTo>
                  <a:lnTo>
                    <a:pt x="1280160" y="29406"/>
                  </a:lnTo>
                  <a:lnTo>
                    <a:pt x="1207008" y="29406"/>
                  </a:lnTo>
                  <a:close/>
                  <a:moveTo>
                    <a:pt x="1377696" y="29406"/>
                  </a:moveTo>
                  <a:lnTo>
                    <a:pt x="1450848" y="29406"/>
                  </a:lnTo>
                  <a:lnTo>
                    <a:pt x="1377696" y="29406"/>
                  </a:lnTo>
                  <a:close/>
                  <a:moveTo>
                    <a:pt x="1548384" y="29406"/>
                  </a:moveTo>
                  <a:lnTo>
                    <a:pt x="1621536" y="29406"/>
                  </a:lnTo>
                  <a:lnTo>
                    <a:pt x="1548384" y="29406"/>
                  </a:lnTo>
                  <a:close/>
                  <a:moveTo>
                    <a:pt x="1719072" y="29406"/>
                  </a:moveTo>
                  <a:lnTo>
                    <a:pt x="1792224" y="29406"/>
                  </a:lnTo>
                  <a:lnTo>
                    <a:pt x="1719072" y="29406"/>
                  </a:lnTo>
                  <a:close/>
                  <a:moveTo>
                    <a:pt x="1889760" y="0"/>
                  </a:moveTo>
                  <a:lnTo>
                    <a:pt x="1962912" y="0"/>
                  </a:lnTo>
                  <a:lnTo>
                    <a:pt x="1962912" y="29406"/>
                  </a:lnTo>
                  <a:lnTo>
                    <a:pt x="1889760" y="29406"/>
                  </a:lnTo>
                  <a:close/>
                  <a:moveTo>
                    <a:pt x="2060448" y="29406"/>
                  </a:moveTo>
                  <a:lnTo>
                    <a:pt x="2133600" y="29406"/>
                  </a:lnTo>
                  <a:lnTo>
                    <a:pt x="2060448" y="29406"/>
                  </a:lnTo>
                  <a:close/>
                  <a:moveTo>
                    <a:pt x="2231136" y="29406"/>
                  </a:moveTo>
                  <a:lnTo>
                    <a:pt x="2304288" y="29406"/>
                  </a:lnTo>
                  <a:lnTo>
                    <a:pt x="2231136" y="29406"/>
                  </a:lnTo>
                  <a:close/>
                  <a:moveTo>
                    <a:pt x="2401824" y="29406"/>
                  </a:moveTo>
                  <a:lnTo>
                    <a:pt x="2474976" y="29406"/>
                  </a:lnTo>
                  <a:lnTo>
                    <a:pt x="2401824" y="29406"/>
                  </a:lnTo>
                  <a:close/>
                  <a:moveTo>
                    <a:pt x="2572512" y="29406"/>
                  </a:moveTo>
                  <a:lnTo>
                    <a:pt x="2645664" y="29406"/>
                  </a:lnTo>
                  <a:lnTo>
                    <a:pt x="2572512" y="29406"/>
                  </a:lnTo>
                  <a:close/>
                  <a:moveTo>
                    <a:pt x="2743200" y="0"/>
                  </a:moveTo>
                  <a:lnTo>
                    <a:pt x="2816352" y="0"/>
                  </a:lnTo>
                  <a:lnTo>
                    <a:pt x="2816352" y="29406"/>
                  </a:lnTo>
                  <a:lnTo>
                    <a:pt x="2743200" y="29406"/>
                  </a:lnTo>
                  <a:close/>
                  <a:moveTo>
                    <a:pt x="2913888" y="29406"/>
                  </a:moveTo>
                  <a:lnTo>
                    <a:pt x="2987040" y="29406"/>
                  </a:lnTo>
                  <a:lnTo>
                    <a:pt x="2913888" y="29406"/>
                  </a:lnTo>
                  <a:close/>
                  <a:moveTo>
                    <a:pt x="3084576" y="29406"/>
                  </a:moveTo>
                  <a:lnTo>
                    <a:pt x="3157728" y="29406"/>
                  </a:lnTo>
                  <a:lnTo>
                    <a:pt x="3084576" y="29406"/>
                  </a:lnTo>
                  <a:close/>
                  <a:moveTo>
                    <a:pt x="3255264" y="29406"/>
                  </a:moveTo>
                  <a:lnTo>
                    <a:pt x="3328416" y="29406"/>
                  </a:lnTo>
                  <a:lnTo>
                    <a:pt x="3255264" y="29406"/>
                  </a:lnTo>
                  <a:close/>
                  <a:moveTo>
                    <a:pt x="3425952" y="29406"/>
                  </a:moveTo>
                  <a:lnTo>
                    <a:pt x="3441192" y="29406"/>
                  </a:lnTo>
                  <a:cubicBezTo>
                    <a:pt x="3447923" y="29406"/>
                    <a:pt x="3453384" y="35991"/>
                    <a:pt x="3453384" y="44109"/>
                  </a:cubicBezTo>
                  <a:lnTo>
                    <a:pt x="3453384" y="84541"/>
                  </a:lnTo>
                  <a:lnTo>
                    <a:pt x="3429000" y="84541"/>
                  </a:lnTo>
                  <a:lnTo>
                    <a:pt x="3429000" y="14703"/>
                  </a:lnTo>
                  <a:lnTo>
                    <a:pt x="3441192" y="14703"/>
                  </a:lnTo>
                  <a:lnTo>
                    <a:pt x="3441192" y="29406"/>
                  </a:lnTo>
                  <a:lnTo>
                    <a:pt x="3425952" y="29406"/>
                  </a:lnTo>
                  <a:close/>
                  <a:moveTo>
                    <a:pt x="3453384" y="231570"/>
                  </a:moveTo>
                  <a:lnTo>
                    <a:pt x="3453384" y="319787"/>
                  </a:lnTo>
                  <a:lnTo>
                    <a:pt x="3429000" y="319787"/>
                  </a:lnTo>
                  <a:lnTo>
                    <a:pt x="3429000" y="202164"/>
                  </a:lnTo>
                  <a:close/>
                  <a:moveTo>
                    <a:pt x="3429000" y="408004"/>
                  </a:moveTo>
                  <a:lnTo>
                    <a:pt x="3429000" y="496221"/>
                  </a:lnTo>
                  <a:lnTo>
                    <a:pt x="3429000" y="408004"/>
                  </a:lnTo>
                  <a:close/>
                  <a:moveTo>
                    <a:pt x="3429000" y="613844"/>
                  </a:moveTo>
                  <a:lnTo>
                    <a:pt x="3429000" y="702061"/>
                  </a:lnTo>
                  <a:lnTo>
                    <a:pt x="3429000" y="613844"/>
                  </a:lnTo>
                  <a:close/>
                  <a:moveTo>
                    <a:pt x="3429000" y="819684"/>
                  </a:moveTo>
                  <a:lnTo>
                    <a:pt x="3429000" y="907901"/>
                  </a:lnTo>
                  <a:lnTo>
                    <a:pt x="3429000" y="819684"/>
                  </a:lnTo>
                  <a:close/>
                  <a:moveTo>
                    <a:pt x="3429000" y="1025524"/>
                  </a:moveTo>
                  <a:lnTo>
                    <a:pt x="3429000" y="1113741"/>
                  </a:lnTo>
                  <a:lnTo>
                    <a:pt x="3429000" y="1025524"/>
                  </a:lnTo>
                  <a:close/>
                  <a:moveTo>
                    <a:pt x="3429000" y="1231364"/>
                  </a:moveTo>
                  <a:lnTo>
                    <a:pt x="3429000" y="1319581"/>
                  </a:lnTo>
                  <a:lnTo>
                    <a:pt x="3429000" y="1231364"/>
                  </a:lnTo>
                  <a:close/>
                  <a:moveTo>
                    <a:pt x="3429000" y="1437204"/>
                  </a:moveTo>
                  <a:lnTo>
                    <a:pt x="3429000" y="1525421"/>
                  </a:lnTo>
                  <a:lnTo>
                    <a:pt x="3429000" y="1437204"/>
                  </a:lnTo>
                  <a:close/>
                  <a:moveTo>
                    <a:pt x="3429000" y="1643044"/>
                  </a:moveTo>
                  <a:lnTo>
                    <a:pt x="3429000" y="1731261"/>
                  </a:lnTo>
                  <a:lnTo>
                    <a:pt x="3429000" y="1643044"/>
                  </a:lnTo>
                  <a:close/>
                  <a:moveTo>
                    <a:pt x="3429000" y="1848884"/>
                  </a:moveTo>
                  <a:lnTo>
                    <a:pt x="3429000" y="1937101"/>
                  </a:lnTo>
                  <a:lnTo>
                    <a:pt x="3429000" y="1848884"/>
                  </a:lnTo>
                  <a:close/>
                  <a:moveTo>
                    <a:pt x="3429000" y="2054724"/>
                  </a:moveTo>
                  <a:lnTo>
                    <a:pt x="3429000" y="2142941"/>
                  </a:lnTo>
                  <a:lnTo>
                    <a:pt x="3429000" y="2054724"/>
                  </a:lnTo>
                  <a:close/>
                  <a:moveTo>
                    <a:pt x="3429000" y="2260564"/>
                  </a:moveTo>
                  <a:lnTo>
                    <a:pt x="3429000" y="2348781"/>
                  </a:lnTo>
                  <a:lnTo>
                    <a:pt x="3429000" y="2260564"/>
                  </a:lnTo>
                  <a:close/>
                  <a:moveTo>
                    <a:pt x="3429000" y="2466404"/>
                  </a:moveTo>
                  <a:lnTo>
                    <a:pt x="3429000" y="2554621"/>
                  </a:lnTo>
                  <a:lnTo>
                    <a:pt x="3429000" y="2466404"/>
                  </a:lnTo>
                  <a:close/>
                  <a:moveTo>
                    <a:pt x="3429000" y="2672244"/>
                  </a:moveTo>
                  <a:lnTo>
                    <a:pt x="3429000" y="2760461"/>
                  </a:lnTo>
                  <a:lnTo>
                    <a:pt x="3429000" y="2672244"/>
                  </a:lnTo>
                  <a:close/>
                  <a:moveTo>
                    <a:pt x="3429000" y="2878084"/>
                  </a:moveTo>
                  <a:lnTo>
                    <a:pt x="3429000" y="2966301"/>
                  </a:lnTo>
                  <a:lnTo>
                    <a:pt x="3429000" y="2878084"/>
                  </a:lnTo>
                  <a:close/>
                  <a:moveTo>
                    <a:pt x="3429000" y="3083924"/>
                  </a:moveTo>
                  <a:lnTo>
                    <a:pt x="3429000" y="3172141"/>
                  </a:lnTo>
                  <a:lnTo>
                    <a:pt x="3429000" y="3083924"/>
                  </a:lnTo>
                  <a:close/>
                  <a:moveTo>
                    <a:pt x="3429000" y="3289764"/>
                  </a:moveTo>
                  <a:lnTo>
                    <a:pt x="3429000" y="3377981"/>
                  </a:lnTo>
                  <a:lnTo>
                    <a:pt x="3429000" y="3289764"/>
                  </a:lnTo>
                  <a:close/>
                  <a:moveTo>
                    <a:pt x="3429000" y="3495604"/>
                  </a:moveTo>
                  <a:lnTo>
                    <a:pt x="3429000" y="3583821"/>
                  </a:lnTo>
                  <a:lnTo>
                    <a:pt x="3429000" y="3495604"/>
                  </a:lnTo>
                  <a:close/>
                  <a:moveTo>
                    <a:pt x="3429000" y="3701444"/>
                  </a:moveTo>
                  <a:lnTo>
                    <a:pt x="3429000" y="3789661"/>
                  </a:lnTo>
                  <a:lnTo>
                    <a:pt x="3429000" y="3701444"/>
                  </a:lnTo>
                  <a:close/>
                  <a:moveTo>
                    <a:pt x="3429000" y="3907284"/>
                  </a:moveTo>
                  <a:lnTo>
                    <a:pt x="3429000" y="3995501"/>
                  </a:lnTo>
                  <a:lnTo>
                    <a:pt x="3429000" y="3907284"/>
                  </a:lnTo>
                  <a:close/>
                  <a:moveTo>
                    <a:pt x="3429000" y="4113124"/>
                  </a:moveTo>
                  <a:lnTo>
                    <a:pt x="3429000" y="4149881"/>
                  </a:lnTo>
                  <a:cubicBezTo>
                    <a:pt x="3429000" y="4157998"/>
                    <a:pt x="3423539" y="4164584"/>
                    <a:pt x="3416808" y="4164584"/>
                  </a:cubicBezTo>
                  <a:lnTo>
                    <a:pt x="3398520" y="4164584"/>
                  </a:lnTo>
                  <a:lnTo>
                    <a:pt x="3398520" y="4135178"/>
                  </a:lnTo>
                  <a:lnTo>
                    <a:pt x="3441192" y="4135178"/>
                  </a:lnTo>
                  <a:lnTo>
                    <a:pt x="3441192" y="4149881"/>
                  </a:lnTo>
                  <a:lnTo>
                    <a:pt x="3429000" y="4149881"/>
                  </a:lnTo>
                  <a:lnTo>
                    <a:pt x="3429000" y="4113124"/>
                  </a:lnTo>
                  <a:close/>
                  <a:moveTo>
                    <a:pt x="3276600" y="4164584"/>
                  </a:moveTo>
                  <a:lnTo>
                    <a:pt x="3203448" y="4164584"/>
                  </a:lnTo>
                  <a:lnTo>
                    <a:pt x="3203448" y="4135178"/>
                  </a:lnTo>
                  <a:lnTo>
                    <a:pt x="3276600" y="4135178"/>
                  </a:lnTo>
                  <a:close/>
                  <a:moveTo>
                    <a:pt x="3105912" y="4135178"/>
                  </a:moveTo>
                  <a:lnTo>
                    <a:pt x="3032760" y="4135178"/>
                  </a:lnTo>
                  <a:lnTo>
                    <a:pt x="3105912" y="4135178"/>
                  </a:lnTo>
                  <a:close/>
                  <a:moveTo>
                    <a:pt x="2935224" y="4135178"/>
                  </a:moveTo>
                  <a:lnTo>
                    <a:pt x="2862072" y="4135178"/>
                  </a:lnTo>
                  <a:lnTo>
                    <a:pt x="2935224" y="4135178"/>
                  </a:lnTo>
                  <a:close/>
                  <a:moveTo>
                    <a:pt x="2764536" y="4135178"/>
                  </a:moveTo>
                  <a:lnTo>
                    <a:pt x="2691384" y="4135178"/>
                  </a:lnTo>
                  <a:lnTo>
                    <a:pt x="2764536" y="4135178"/>
                  </a:lnTo>
                  <a:close/>
                  <a:moveTo>
                    <a:pt x="2593848" y="4135178"/>
                  </a:moveTo>
                  <a:lnTo>
                    <a:pt x="2545080" y="4135178"/>
                  </a:lnTo>
                  <a:lnTo>
                    <a:pt x="2618232" y="4135178"/>
                  </a:lnTo>
                  <a:close/>
                  <a:moveTo>
                    <a:pt x="2447544" y="4135178"/>
                  </a:moveTo>
                  <a:lnTo>
                    <a:pt x="2374392" y="4135178"/>
                  </a:lnTo>
                  <a:lnTo>
                    <a:pt x="2447544" y="4135178"/>
                  </a:lnTo>
                  <a:close/>
                  <a:moveTo>
                    <a:pt x="2276856" y="4135178"/>
                  </a:moveTo>
                  <a:lnTo>
                    <a:pt x="2203704" y="4135178"/>
                  </a:lnTo>
                  <a:lnTo>
                    <a:pt x="2276856" y="4135178"/>
                  </a:lnTo>
                  <a:close/>
                  <a:moveTo>
                    <a:pt x="2106168" y="4135178"/>
                  </a:moveTo>
                  <a:lnTo>
                    <a:pt x="2033016" y="4135178"/>
                  </a:lnTo>
                  <a:lnTo>
                    <a:pt x="2106168" y="4135178"/>
                  </a:lnTo>
                  <a:close/>
                  <a:moveTo>
                    <a:pt x="1935480" y="4135178"/>
                  </a:moveTo>
                  <a:lnTo>
                    <a:pt x="1862328" y="4135178"/>
                  </a:lnTo>
                  <a:lnTo>
                    <a:pt x="1935480" y="4135178"/>
                  </a:lnTo>
                  <a:close/>
                  <a:moveTo>
                    <a:pt x="1764792" y="4135178"/>
                  </a:moveTo>
                  <a:lnTo>
                    <a:pt x="1691640" y="4135178"/>
                  </a:lnTo>
                  <a:lnTo>
                    <a:pt x="1764792" y="4135178"/>
                  </a:lnTo>
                  <a:close/>
                  <a:moveTo>
                    <a:pt x="1594104" y="4135178"/>
                  </a:moveTo>
                  <a:lnTo>
                    <a:pt x="1520952" y="4135178"/>
                  </a:lnTo>
                  <a:lnTo>
                    <a:pt x="1594104" y="4135178"/>
                  </a:lnTo>
                  <a:close/>
                  <a:moveTo>
                    <a:pt x="1423416" y="4135178"/>
                  </a:moveTo>
                  <a:lnTo>
                    <a:pt x="1350264" y="4135178"/>
                  </a:lnTo>
                  <a:lnTo>
                    <a:pt x="1423416" y="4135178"/>
                  </a:lnTo>
                  <a:close/>
                  <a:moveTo>
                    <a:pt x="1252728" y="4135178"/>
                  </a:moveTo>
                  <a:lnTo>
                    <a:pt x="1179576" y="4135178"/>
                  </a:lnTo>
                  <a:lnTo>
                    <a:pt x="1252728" y="4135178"/>
                  </a:lnTo>
                  <a:close/>
                  <a:moveTo>
                    <a:pt x="1082040" y="4135178"/>
                  </a:moveTo>
                  <a:lnTo>
                    <a:pt x="1008888" y="4135178"/>
                  </a:lnTo>
                  <a:lnTo>
                    <a:pt x="1082040" y="4135178"/>
                  </a:lnTo>
                  <a:close/>
                  <a:moveTo>
                    <a:pt x="911352" y="4135178"/>
                  </a:moveTo>
                  <a:lnTo>
                    <a:pt x="838200" y="4135178"/>
                  </a:lnTo>
                  <a:lnTo>
                    <a:pt x="911352" y="4135178"/>
                  </a:lnTo>
                  <a:close/>
                  <a:moveTo>
                    <a:pt x="740664" y="4135178"/>
                  </a:moveTo>
                  <a:lnTo>
                    <a:pt x="667512" y="4135178"/>
                  </a:lnTo>
                  <a:lnTo>
                    <a:pt x="740664" y="4135178"/>
                  </a:lnTo>
                  <a:close/>
                  <a:moveTo>
                    <a:pt x="569976" y="4135178"/>
                  </a:moveTo>
                  <a:lnTo>
                    <a:pt x="496824" y="4135178"/>
                  </a:lnTo>
                  <a:lnTo>
                    <a:pt x="569976" y="4135178"/>
                  </a:lnTo>
                  <a:close/>
                  <a:moveTo>
                    <a:pt x="399288" y="4135178"/>
                  </a:moveTo>
                  <a:lnTo>
                    <a:pt x="326136" y="4135178"/>
                  </a:lnTo>
                  <a:lnTo>
                    <a:pt x="399288" y="4135178"/>
                  </a:lnTo>
                  <a:close/>
                  <a:moveTo>
                    <a:pt x="228600" y="4135178"/>
                  </a:moveTo>
                  <a:lnTo>
                    <a:pt x="155448" y="4135178"/>
                  </a:lnTo>
                  <a:lnTo>
                    <a:pt x="228600" y="4135178"/>
                  </a:lnTo>
                  <a:close/>
                  <a:moveTo>
                    <a:pt x="57912" y="4135178"/>
                  </a:moveTo>
                  <a:lnTo>
                    <a:pt x="12192" y="4135178"/>
                  </a:lnTo>
                  <a:cubicBezTo>
                    <a:pt x="5461" y="4135178"/>
                    <a:pt x="0" y="4128593"/>
                    <a:pt x="0" y="4120476"/>
                  </a:cubicBezTo>
                  <a:lnTo>
                    <a:pt x="0" y="4116799"/>
                  </a:lnTo>
                  <a:lnTo>
                    <a:pt x="24384" y="4116799"/>
                  </a:lnTo>
                  <a:lnTo>
                    <a:pt x="24384" y="4149881"/>
                  </a:lnTo>
                  <a:lnTo>
                    <a:pt x="12192" y="4149881"/>
                  </a:lnTo>
                  <a:lnTo>
                    <a:pt x="12192" y="4135178"/>
                  </a:lnTo>
                  <a:lnTo>
                    <a:pt x="57912" y="4135178"/>
                  </a:lnTo>
                  <a:close/>
                  <a:moveTo>
                    <a:pt x="0" y="3999177"/>
                  </a:moveTo>
                  <a:lnTo>
                    <a:pt x="0" y="3910960"/>
                  </a:lnTo>
                  <a:lnTo>
                    <a:pt x="24384" y="3910960"/>
                  </a:lnTo>
                  <a:lnTo>
                    <a:pt x="24384" y="3999177"/>
                  </a:lnTo>
                  <a:close/>
                  <a:moveTo>
                    <a:pt x="24384" y="3793337"/>
                  </a:moveTo>
                  <a:lnTo>
                    <a:pt x="24384" y="3705120"/>
                  </a:lnTo>
                  <a:lnTo>
                    <a:pt x="24384" y="3793337"/>
                  </a:lnTo>
                  <a:close/>
                  <a:moveTo>
                    <a:pt x="24384" y="3587497"/>
                  </a:moveTo>
                  <a:lnTo>
                    <a:pt x="24384" y="3499280"/>
                  </a:lnTo>
                  <a:lnTo>
                    <a:pt x="24384" y="3587497"/>
                  </a:lnTo>
                  <a:close/>
                  <a:moveTo>
                    <a:pt x="0" y="3381657"/>
                  </a:moveTo>
                  <a:lnTo>
                    <a:pt x="0" y="3293440"/>
                  </a:lnTo>
                  <a:lnTo>
                    <a:pt x="24384" y="3293440"/>
                  </a:lnTo>
                  <a:lnTo>
                    <a:pt x="24384" y="3381657"/>
                  </a:lnTo>
                  <a:close/>
                  <a:moveTo>
                    <a:pt x="24384" y="3175817"/>
                  </a:moveTo>
                  <a:lnTo>
                    <a:pt x="24384" y="3087600"/>
                  </a:lnTo>
                  <a:lnTo>
                    <a:pt x="24384" y="3175817"/>
                  </a:lnTo>
                  <a:close/>
                  <a:moveTo>
                    <a:pt x="24384" y="2969977"/>
                  </a:moveTo>
                  <a:lnTo>
                    <a:pt x="24384" y="2881760"/>
                  </a:lnTo>
                  <a:lnTo>
                    <a:pt x="24384" y="2969977"/>
                  </a:lnTo>
                  <a:close/>
                  <a:moveTo>
                    <a:pt x="24384" y="2764137"/>
                  </a:moveTo>
                  <a:lnTo>
                    <a:pt x="24384" y="2675920"/>
                  </a:lnTo>
                  <a:lnTo>
                    <a:pt x="24384" y="2764137"/>
                  </a:lnTo>
                  <a:close/>
                  <a:moveTo>
                    <a:pt x="24384" y="2558297"/>
                  </a:moveTo>
                  <a:lnTo>
                    <a:pt x="24384" y="2470080"/>
                  </a:lnTo>
                  <a:lnTo>
                    <a:pt x="24384" y="2558297"/>
                  </a:lnTo>
                  <a:close/>
                  <a:moveTo>
                    <a:pt x="0" y="2352457"/>
                  </a:moveTo>
                  <a:lnTo>
                    <a:pt x="0" y="2264240"/>
                  </a:lnTo>
                  <a:lnTo>
                    <a:pt x="24384" y="2264240"/>
                  </a:lnTo>
                  <a:lnTo>
                    <a:pt x="24384" y="2352457"/>
                  </a:lnTo>
                  <a:close/>
                  <a:moveTo>
                    <a:pt x="24384" y="2146617"/>
                  </a:moveTo>
                  <a:lnTo>
                    <a:pt x="24384" y="2058400"/>
                  </a:lnTo>
                  <a:lnTo>
                    <a:pt x="24384" y="2146617"/>
                  </a:lnTo>
                  <a:close/>
                  <a:moveTo>
                    <a:pt x="24384" y="1940777"/>
                  </a:moveTo>
                  <a:lnTo>
                    <a:pt x="24384" y="1852560"/>
                  </a:lnTo>
                  <a:lnTo>
                    <a:pt x="24384" y="1940777"/>
                  </a:lnTo>
                  <a:close/>
                  <a:moveTo>
                    <a:pt x="24384" y="1734937"/>
                  </a:moveTo>
                  <a:lnTo>
                    <a:pt x="24384" y="1646720"/>
                  </a:lnTo>
                  <a:lnTo>
                    <a:pt x="24384" y="1734937"/>
                  </a:lnTo>
                  <a:close/>
                  <a:moveTo>
                    <a:pt x="0" y="1529097"/>
                  </a:moveTo>
                  <a:lnTo>
                    <a:pt x="0" y="1440880"/>
                  </a:lnTo>
                  <a:lnTo>
                    <a:pt x="24384" y="1440880"/>
                  </a:lnTo>
                  <a:lnTo>
                    <a:pt x="24384" y="1529097"/>
                  </a:lnTo>
                  <a:close/>
                  <a:moveTo>
                    <a:pt x="0" y="1323257"/>
                  </a:moveTo>
                  <a:lnTo>
                    <a:pt x="0" y="1235040"/>
                  </a:lnTo>
                  <a:lnTo>
                    <a:pt x="24384" y="1235040"/>
                  </a:lnTo>
                  <a:lnTo>
                    <a:pt x="24384" y="1323257"/>
                  </a:lnTo>
                  <a:close/>
                  <a:moveTo>
                    <a:pt x="0" y="1117417"/>
                  </a:moveTo>
                  <a:lnTo>
                    <a:pt x="0" y="1029200"/>
                  </a:lnTo>
                  <a:lnTo>
                    <a:pt x="24384" y="1029200"/>
                  </a:lnTo>
                  <a:lnTo>
                    <a:pt x="24384" y="1117417"/>
                  </a:lnTo>
                  <a:close/>
                  <a:moveTo>
                    <a:pt x="0" y="911577"/>
                  </a:moveTo>
                  <a:lnTo>
                    <a:pt x="0" y="823360"/>
                  </a:lnTo>
                  <a:lnTo>
                    <a:pt x="24384" y="823360"/>
                  </a:lnTo>
                  <a:lnTo>
                    <a:pt x="24384" y="911577"/>
                  </a:lnTo>
                  <a:close/>
                  <a:moveTo>
                    <a:pt x="0" y="705737"/>
                  </a:moveTo>
                  <a:lnTo>
                    <a:pt x="0" y="617520"/>
                  </a:lnTo>
                  <a:lnTo>
                    <a:pt x="24384" y="617520"/>
                  </a:lnTo>
                  <a:lnTo>
                    <a:pt x="24384" y="705737"/>
                  </a:lnTo>
                  <a:close/>
                  <a:moveTo>
                    <a:pt x="0" y="499897"/>
                  </a:moveTo>
                  <a:lnTo>
                    <a:pt x="0" y="411680"/>
                  </a:lnTo>
                  <a:lnTo>
                    <a:pt x="24384" y="411680"/>
                  </a:lnTo>
                  <a:lnTo>
                    <a:pt x="24384" y="499897"/>
                  </a:lnTo>
                  <a:close/>
                  <a:moveTo>
                    <a:pt x="0" y="294057"/>
                  </a:moveTo>
                  <a:lnTo>
                    <a:pt x="0" y="205840"/>
                  </a:lnTo>
                  <a:lnTo>
                    <a:pt x="24384" y="205840"/>
                  </a:lnTo>
                  <a:lnTo>
                    <a:pt x="24384" y="294057"/>
                  </a:lnTo>
                  <a:close/>
                  <a:moveTo>
                    <a:pt x="0" y="88217"/>
                  </a:moveTo>
                  <a:lnTo>
                    <a:pt x="0" y="14703"/>
                  </a:lnTo>
                  <a:cubicBezTo>
                    <a:pt x="0" y="6586"/>
                    <a:pt x="5461" y="0"/>
                    <a:pt x="12192" y="0"/>
                  </a:cubicBezTo>
                  <a:lnTo>
                    <a:pt x="85344" y="0"/>
                  </a:lnTo>
                  <a:lnTo>
                    <a:pt x="85344" y="29406"/>
                  </a:lnTo>
                  <a:lnTo>
                    <a:pt x="12192" y="29406"/>
                  </a:lnTo>
                  <a:lnTo>
                    <a:pt x="12192" y="14703"/>
                  </a:lnTo>
                  <a:lnTo>
                    <a:pt x="24384" y="14703"/>
                  </a:lnTo>
                  <a:lnTo>
                    <a:pt x="24384" y="88217"/>
                  </a:lnTo>
                  <a:close/>
                </a:path>
              </a:pathLst>
            </a:custGeom>
            <a:solidFill>
              <a:srgbClr val="DDDDDD"/>
            </a:solidFill>
          </p:spPr>
        </p:sp>
      </p:grpSp>
      <p:grpSp>
        <p:nvGrpSpPr>
          <p:cNvPr id="18" name="Group 18"/>
          <p:cNvGrpSpPr/>
          <p:nvPr/>
        </p:nvGrpSpPr>
        <p:grpSpPr>
          <a:xfrm>
            <a:off x="6990929" y="6219006"/>
            <a:ext cx="2590038" cy="3039294"/>
            <a:chOff x="0" y="0"/>
            <a:chExt cx="3453384" cy="4052392"/>
          </a:xfrm>
        </p:grpSpPr>
        <p:sp>
          <p:nvSpPr>
            <p:cNvPr id="19" name="Freeform 19"/>
            <p:cNvSpPr/>
            <p:nvPr/>
          </p:nvSpPr>
          <p:spPr>
            <a:xfrm>
              <a:off x="12192" y="14307"/>
              <a:ext cx="3429000" cy="4023779"/>
            </a:xfrm>
            <a:custGeom>
              <a:avLst/>
              <a:gdLst/>
              <a:ahLst/>
              <a:cxnLst/>
              <a:rect l="l" t="t" r="r" b="b"/>
              <a:pathLst>
                <a:path w="3429000" h="4023779">
                  <a:moveTo>
                    <a:pt x="0" y="0"/>
                  </a:moveTo>
                  <a:lnTo>
                    <a:pt x="3429000" y="0"/>
                  </a:lnTo>
                  <a:lnTo>
                    <a:pt x="3429000" y="4023778"/>
                  </a:lnTo>
                  <a:lnTo>
                    <a:pt x="0" y="4023778"/>
                  </a:lnTo>
                  <a:close/>
                </a:path>
              </a:pathLst>
            </a:custGeom>
            <a:blipFill>
              <a:blip r:embed="rId7"/>
              <a:stretch>
                <a:fillRect l="-3049" t="-355" r="-3093" b="-287"/>
              </a:stretch>
            </a:blipFill>
          </p:spPr>
        </p:sp>
        <p:sp>
          <p:nvSpPr>
            <p:cNvPr id="20" name="Freeform 20"/>
            <p:cNvSpPr/>
            <p:nvPr/>
          </p:nvSpPr>
          <p:spPr>
            <a:xfrm>
              <a:off x="0" y="0"/>
              <a:ext cx="3453384" cy="4052393"/>
            </a:xfrm>
            <a:custGeom>
              <a:avLst/>
              <a:gdLst/>
              <a:ahLst/>
              <a:cxnLst/>
              <a:rect l="l" t="t" r="r" b="b"/>
              <a:pathLst>
                <a:path w="3453384" h="4052393">
                  <a:moveTo>
                    <a:pt x="182880" y="0"/>
                  </a:moveTo>
                  <a:lnTo>
                    <a:pt x="256032" y="0"/>
                  </a:lnTo>
                  <a:lnTo>
                    <a:pt x="256032" y="28614"/>
                  </a:lnTo>
                  <a:lnTo>
                    <a:pt x="182880" y="28614"/>
                  </a:lnTo>
                  <a:close/>
                  <a:moveTo>
                    <a:pt x="353568" y="0"/>
                  </a:moveTo>
                  <a:lnTo>
                    <a:pt x="426720" y="0"/>
                  </a:lnTo>
                  <a:lnTo>
                    <a:pt x="426720" y="28614"/>
                  </a:lnTo>
                  <a:lnTo>
                    <a:pt x="353568" y="28614"/>
                  </a:lnTo>
                  <a:close/>
                  <a:moveTo>
                    <a:pt x="524256" y="0"/>
                  </a:moveTo>
                  <a:lnTo>
                    <a:pt x="597408" y="0"/>
                  </a:lnTo>
                  <a:lnTo>
                    <a:pt x="597408" y="28614"/>
                  </a:lnTo>
                  <a:lnTo>
                    <a:pt x="524256" y="28614"/>
                  </a:lnTo>
                  <a:close/>
                  <a:moveTo>
                    <a:pt x="694944" y="0"/>
                  </a:moveTo>
                  <a:lnTo>
                    <a:pt x="768096" y="0"/>
                  </a:lnTo>
                  <a:lnTo>
                    <a:pt x="768096" y="28614"/>
                  </a:lnTo>
                  <a:lnTo>
                    <a:pt x="694944" y="28614"/>
                  </a:lnTo>
                  <a:close/>
                  <a:moveTo>
                    <a:pt x="865632" y="0"/>
                  </a:moveTo>
                  <a:lnTo>
                    <a:pt x="938784" y="0"/>
                  </a:lnTo>
                  <a:lnTo>
                    <a:pt x="938784" y="28614"/>
                  </a:lnTo>
                  <a:lnTo>
                    <a:pt x="865632" y="28614"/>
                  </a:lnTo>
                  <a:close/>
                  <a:moveTo>
                    <a:pt x="1036320" y="0"/>
                  </a:moveTo>
                  <a:lnTo>
                    <a:pt x="1109472" y="0"/>
                  </a:lnTo>
                  <a:lnTo>
                    <a:pt x="1109472" y="28614"/>
                  </a:lnTo>
                  <a:lnTo>
                    <a:pt x="1036320" y="28614"/>
                  </a:lnTo>
                  <a:close/>
                  <a:moveTo>
                    <a:pt x="1207008" y="0"/>
                  </a:moveTo>
                  <a:lnTo>
                    <a:pt x="1280160" y="0"/>
                  </a:lnTo>
                  <a:lnTo>
                    <a:pt x="1280160" y="28614"/>
                  </a:lnTo>
                  <a:lnTo>
                    <a:pt x="1207008" y="28614"/>
                  </a:lnTo>
                  <a:close/>
                  <a:moveTo>
                    <a:pt x="1377696" y="28614"/>
                  </a:moveTo>
                  <a:lnTo>
                    <a:pt x="1450848" y="28614"/>
                  </a:lnTo>
                  <a:lnTo>
                    <a:pt x="1377696" y="28614"/>
                  </a:lnTo>
                  <a:close/>
                  <a:moveTo>
                    <a:pt x="1548384" y="28614"/>
                  </a:moveTo>
                  <a:lnTo>
                    <a:pt x="1621536" y="28614"/>
                  </a:lnTo>
                  <a:lnTo>
                    <a:pt x="1548384" y="28614"/>
                  </a:lnTo>
                  <a:close/>
                  <a:moveTo>
                    <a:pt x="1719072" y="28614"/>
                  </a:moveTo>
                  <a:lnTo>
                    <a:pt x="1792224" y="28614"/>
                  </a:lnTo>
                  <a:lnTo>
                    <a:pt x="1719072" y="28614"/>
                  </a:lnTo>
                  <a:close/>
                  <a:moveTo>
                    <a:pt x="1889760" y="0"/>
                  </a:moveTo>
                  <a:lnTo>
                    <a:pt x="1962912" y="0"/>
                  </a:lnTo>
                  <a:lnTo>
                    <a:pt x="1962912" y="28614"/>
                  </a:lnTo>
                  <a:lnTo>
                    <a:pt x="1889760" y="28614"/>
                  </a:lnTo>
                  <a:close/>
                  <a:moveTo>
                    <a:pt x="2060448" y="28614"/>
                  </a:moveTo>
                  <a:lnTo>
                    <a:pt x="2133600" y="28614"/>
                  </a:lnTo>
                  <a:lnTo>
                    <a:pt x="2060448" y="28614"/>
                  </a:lnTo>
                  <a:close/>
                  <a:moveTo>
                    <a:pt x="2231136" y="28614"/>
                  </a:moveTo>
                  <a:lnTo>
                    <a:pt x="2304288" y="28614"/>
                  </a:lnTo>
                  <a:lnTo>
                    <a:pt x="2231136" y="28614"/>
                  </a:lnTo>
                  <a:close/>
                  <a:moveTo>
                    <a:pt x="2401824" y="28614"/>
                  </a:moveTo>
                  <a:lnTo>
                    <a:pt x="2474976" y="28614"/>
                  </a:lnTo>
                  <a:lnTo>
                    <a:pt x="2401824" y="28614"/>
                  </a:lnTo>
                  <a:close/>
                  <a:moveTo>
                    <a:pt x="2572512" y="28614"/>
                  </a:moveTo>
                  <a:lnTo>
                    <a:pt x="2645664" y="28614"/>
                  </a:lnTo>
                  <a:lnTo>
                    <a:pt x="2572512" y="28614"/>
                  </a:lnTo>
                  <a:close/>
                  <a:moveTo>
                    <a:pt x="2743200" y="0"/>
                  </a:moveTo>
                  <a:lnTo>
                    <a:pt x="2816352" y="0"/>
                  </a:lnTo>
                  <a:lnTo>
                    <a:pt x="2816352" y="28614"/>
                  </a:lnTo>
                  <a:lnTo>
                    <a:pt x="2743200" y="28614"/>
                  </a:lnTo>
                  <a:close/>
                  <a:moveTo>
                    <a:pt x="2913888" y="28614"/>
                  </a:moveTo>
                  <a:lnTo>
                    <a:pt x="2987040" y="28614"/>
                  </a:lnTo>
                  <a:lnTo>
                    <a:pt x="2913888" y="28614"/>
                  </a:lnTo>
                  <a:close/>
                  <a:moveTo>
                    <a:pt x="3084576" y="28614"/>
                  </a:moveTo>
                  <a:lnTo>
                    <a:pt x="3157728" y="28614"/>
                  </a:lnTo>
                  <a:lnTo>
                    <a:pt x="3084576" y="28614"/>
                  </a:lnTo>
                  <a:close/>
                  <a:moveTo>
                    <a:pt x="3255264" y="28614"/>
                  </a:moveTo>
                  <a:lnTo>
                    <a:pt x="3328416" y="28614"/>
                  </a:lnTo>
                  <a:lnTo>
                    <a:pt x="3255264" y="28614"/>
                  </a:lnTo>
                  <a:close/>
                  <a:moveTo>
                    <a:pt x="3425952" y="28614"/>
                  </a:moveTo>
                  <a:lnTo>
                    <a:pt x="3441192" y="28614"/>
                  </a:lnTo>
                  <a:cubicBezTo>
                    <a:pt x="3447923" y="28614"/>
                    <a:pt x="3453384" y="35022"/>
                    <a:pt x="3453384" y="42920"/>
                  </a:cubicBezTo>
                  <a:lnTo>
                    <a:pt x="3453384" y="82264"/>
                  </a:lnTo>
                  <a:lnTo>
                    <a:pt x="3429000" y="82264"/>
                  </a:lnTo>
                  <a:lnTo>
                    <a:pt x="3429000" y="14307"/>
                  </a:lnTo>
                  <a:lnTo>
                    <a:pt x="3441192" y="14307"/>
                  </a:lnTo>
                  <a:lnTo>
                    <a:pt x="3441192" y="28614"/>
                  </a:lnTo>
                  <a:lnTo>
                    <a:pt x="3425952" y="28614"/>
                  </a:lnTo>
                  <a:close/>
                  <a:moveTo>
                    <a:pt x="3453384" y="225332"/>
                  </a:moveTo>
                  <a:lnTo>
                    <a:pt x="3453384" y="311172"/>
                  </a:lnTo>
                  <a:lnTo>
                    <a:pt x="3429000" y="311172"/>
                  </a:lnTo>
                  <a:lnTo>
                    <a:pt x="3429000" y="196718"/>
                  </a:lnTo>
                  <a:close/>
                  <a:moveTo>
                    <a:pt x="3429000" y="397013"/>
                  </a:moveTo>
                  <a:lnTo>
                    <a:pt x="3429000" y="482853"/>
                  </a:lnTo>
                  <a:lnTo>
                    <a:pt x="3429000" y="397013"/>
                  </a:lnTo>
                  <a:close/>
                  <a:moveTo>
                    <a:pt x="3429000" y="597308"/>
                  </a:moveTo>
                  <a:lnTo>
                    <a:pt x="3429000" y="683148"/>
                  </a:lnTo>
                  <a:lnTo>
                    <a:pt x="3429000" y="597308"/>
                  </a:lnTo>
                  <a:close/>
                  <a:moveTo>
                    <a:pt x="3429000" y="797602"/>
                  </a:moveTo>
                  <a:lnTo>
                    <a:pt x="3429000" y="883443"/>
                  </a:lnTo>
                  <a:lnTo>
                    <a:pt x="3429000" y="797602"/>
                  </a:lnTo>
                  <a:close/>
                  <a:moveTo>
                    <a:pt x="3429000" y="997897"/>
                  </a:moveTo>
                  <a:lnTo>
                    <a:pt x="3429000" y="1083738"/>
                  </a:lnTo>
                  <a:lnTo>
                    <a:pt x="3429000" y="997897"/>
                  </a:lnTo>
                  <a:close/>
                  <a:moveTo>
                    <a:pt x="3429000" y="1198192"/>
                  </a:moveTo>
                  <a:lnTo>
                    <a:pt x="3429000" y="1284032"/>
                  </a:lnTo>
                  <a:lnTo>
                    <a:pt x="3429000" y="1198192"/>
                  </a:lnTo>
                  <a:close/>
                  <a:moveTo>
                    <a:pt x="3429000" y="1398487"/>
                  </a:moveTo>
                  <a:lnTo>
                    <a:pt x="3429000" y="1484327"/>
                  </a:lnTo>
                  <a:lnTo>
                    <a:pt x="3429000" y="1398487"/>
                  </a:lnTo>
                  <a:close/>
                  <a:moveTo>
                    <a:pt x="3429000" y="1598781"/>
                  </a:moveTo>
                  <a:lnTo>
                    <a:pt x="3429000" y="1684622"/>
                  </a:lnTo>
                  <a:lnTo>
                    <a:pt x="3429000" y="1598781"/>
                  </a:lnTo>
                  <a:close/>
                  <a:moveTo>
                    <a:pt x="3429000" y="1799076"/>
                  </a:moveTo>
                  <a:lnTo>
                    <a:pt x="3429000" y="1884917"/>
                  </a:lnTo>
                  <a:lnTo>
                    <a:pt x="3429000" y="1799076"/>
                  </a:lnTo>
                  <a:close/>
                  <a:moveTo>
                    <a:pt x="3429000" y="1999371"/>
                  </a:moveTo>
                  <a:lnTo>
                    <a:pt x="3429000" y="2085211"/>
                  </a:lnTo>
                  <a:lnTo>
                    <a:pt x="3429000" y="1999371"/>
                  </a:lnTo>
                  <a:close/>
                  <a:moveTo>
                    <a:pt x="3429000" y="2199666"/>
                  </a:moveTo>
                  <a:lnTo>
                    <a:pt x="3429000" y="2285506"/>
                  </a:lnTo>
                  <a:lnTo>
                    <a:pt x="3429000" y="2199666"/>
                  </a:lnTo>
                  <a:close/>
                  <a:moveTo>
                    <a:pt x="3429000" y="2399960"/>
                  </a:moveTo>
                  <a:lnTo>
                    <a:pt x="3429000" y="2485801"/>
                  </a:lnTo>
                  <a:lnTo>
                    <a:pt x="3429000" y="2399960"/>
                  </a:lnTo>
                  <a:close/>
                  <a:moveTo>
                    <a:pt x="3429000" y="2600255"/>
                  </a:moveTo>
                  <a:lnTo>
                    <a:pt x="3429000" y="2686096"/>
                  </a:lnTo>
                  <a:lnTo>
                    <a:pt x="3429000" y="2600255"/>
                  </a:lnTo>
                  <a:close/>
                  <a:moveTo>
                    <a:pt x="3429000" y="2800550"/>
                  </a:moveTo>
                  <a:lnTo>
                    <a:pt x="3429000" y="2886391"/>
                  </a:lnTo>
                  <a:lnTo>
                    <a:pt x="3429000" y="2800550"/>
                  </a:lnTo>
                  <a:close/>
                  <a:moveTo>
                    <a:pt x="3429000" y="3000845"/>
                  </a:moveTo>
                  <a:lnTo>
                    <a:pt x="3429000" y="3086685"/>
                  </a:lnTo>
                  <a:lnTo>
                    <a:pt x="3429000" y="3000845"/>
                  </a:lnTo>
                  <a:close/>
                  <a:moveTo>
                    <a:pt x="3429000" y="3201139"/>
                  </a:moveTo>
                  <a:lnTo>
                    <a:pt x="3429000" y="3286980"/>
                  </a:lnTo>
                  <a:lnTo>
                    <a:pt x="3429000" y="3201139"/>
                  </a:lnTo>
                  <a:close/>
                  <a:moveTo>
                    <a:pt x="3429000" y="3401434"/>
                  </a:moveTo>
                  <a:lnTo>
                    <a:pt x="3429000" y="3487275"/>
                  </a:lnTo>
                  <a:lnTo>
                    <a:pt x="3429000" y="3401434"/>
                  </a:lnTo>
                  <a:close/>
                  <a:moveTo>
                    <a:pt x="3429000" y="3601729"/>
                  </a:moveTo>
                  <a:lnTo>
                    <a:pt x="3429000" y="3687569"/>
                  </a:lnTo>
                  <a:lnTo>
                    <a:pt x="3429000" y="3601729"/>
                  </a:lnTo>
                  <a:close/>
                  <a:moveTo>
                    <a:pt x="3429000" y="3802024"/>
                  </a:moveTo>
                  <a:lnTo>
                    <a:pt x="3429000" y="3887865"/>
                  </a:lnTo>
                  <a:lnTo>
                    <a:pt x="3429000" y="3802024"/>
                  </a:lnTo>
                  <a:close/>
                  <a:moveTo>
                    <a:pt x="3429000" y="4002318"/>
                  </a:moveTo>
                  <a:lnTo>
                    <a:pt x="3429000" y="4038085"/>
                  </a:lnTo>
                  <a:cubicBezTo>
                    <a:pt x="3429000" y="4045984"/>
                    <a:pt x="3423539" y="4052393"/>
                    <a:pt x="3416808" y="4052393"/>
                  </a:cubicBezTo>
                  <a:lnTo>
                    <a:pt x="3398520" y="4052393"/>
                  </a:lnTo>
                  <a:lnTo>
                    <a:pt x="3398520" y="4023779"/>
                  </a:lnTo>
                  <a:lnTo>
                    <a:pt x="3441192" y="4023779"/>
                  </a:lnTo>
                  <a:lnTo>
                    <a:pt x="3441192" y="4038085"/>
                  </a:lnTo>
                  <a:lnTo>
                    <a:pt x="3429000" y="4038085"/>
                  </a:lnTo>
                  <a:lnTo>
                    <a:pt x="3429000" y="4002318"/>
                  </a:lnTo>
                  <a:close/>
                  <a:moveTo>
                    <a:pt x="3276600" y="4052393"/>
                  </a:moveTo>
                  <a:lnTo>
                    <a:pt x="3203448" y="4052393"/>
                  </a:lnTo>
                  <a:lnTo>
                    <a:pt x="3203448" y="4023779"/>
                  </a:lnTo>
                  <a:lnTo>
                    <a:pt x="3276600" y="4023779"/>
                  </a:lnTo>
                  <a:close/>
                  <a:moveTo>
                    <a:pt x="3105912" y="4023779"/>
                  </a:moveTo>
                  <a:lnTo>
                    <a:pt x="3032760" y="4023779"/>
                  </a:lnTo>
                  <a:lnTo>
                    <a:pt x="3105912" y="4023779"/>
                  </a:lnTo>
                  <a:close/>
                  <a:moveTo>
                    <a:pt x="2935224" y="4023779"/>
                  </a:moveTo>
                  <a:lnTo>
                    <a:pt x="2862072" y="4023779"/>
                  </a:lnTo>
                  <a:lnTo>
                    <a:pt x="2935224" y="4023779"/>
                  </a:lnTo>
                  <a:close/>
                  <a:moveTo>
                    <a:pt x="2764536" y="4023779"/>
                  </a:moveTo>
                  <a:lnTo>
                    <a:pt x="2691384" y="4023779"/>
                  </a:lnTo>
                  <a:lnTo>
                    <a:pt x="2764536" y="4023779"/>
                  </a:lnTo>
                  <a:close/>
                  <a:moveTo>
                    <a:pt x="2593848" y="4023779"/>
                  </a:moveTo>
                  <a:lnTo>
                    <a:pt x="2545080" y="4023779"/>
                  </a:lnTo>
                  <a:lnTo>
                    <a:pt x="2618232" y="4023779"/>
                  </a:lnTo>
                  <a:close/>
                  <a:moveTo>
                    <a:pt x="2447544" y="4023779"/>
                  </a:moveTo>
                  <a:lnTo>
                    <a:pt x="2374392" y="4023779"/>
                  </a:lnTo>
                  <a:lnTo>
                    <a:pt x="2447544" y="4023779"/>
                  </a:lnTo>
                  <a:close/>
                  <a:moveTo>
                    <a:pt x="2276856" y="4023779"/>
                  </a:moveTo>
                  <a:lnTo>
                    <a:pt x="2203704" y="4023779"/>
                  </a:lnTo>
                  <a:lnTo>
                    <a:pt x="2276856" y="4023779"/>
                  </a:lnTo>
                  <a:close/>
                  <a:moveTo>
                    <a:pt x="2106168" y="4023779"/>
                  </a:moveTo>
                  <a:lnTo>
                    <a:pt x="2033016" y="4023779"/>
                  </a:lnTo>
                  <a:lnTo>
                    <a:pt x="2106168" y="4023779"/>
                  </a:lnTo>
                  <a:close/>
                  <a:moveTo>
                    <a:pt x="1935480" y="4023779"/>
                  </a:moveTo>
                  <a:lnTo>
                    <a:pt x="1862328" y="4023779"/>
                  </a:lnTo>
                  <a:lnTo>
                    <a:pt x="1935480" y="4023779"/>
                  </a:lnTo>
                  <a:close/>
                  <a:moveTo>
                    <a:pt x="1764792" y="4023779"/>
                  </a:moveTo>
                  <a:lnTo>
                    <a:pt x="1691640" y="4023779"/>
                  </a:lnTo>
                  <a:lnTo>
                    <a:pt x="1764792" y="4023779"/>
                  </a:lnTo>
                  <a:close/>
                  <a:moveTo>
                    <a:pt x="1594104" y="4023779"/>
                  </a:moveTo>
                  <a:lnTo>
                    <a:pt x="1520952" y="4023779"/>
                  </a:lnTo>
                  <a:lnTo>
                    <a:pt x="1594104" y="4023779"/>
                  </a:lnTo>
                  <a:close/>
                  <a:moveTo>
                    <a:pt x="1423416" y="4023779"/>
                  </a:moveTo>
                  <a:lnTo>
                    <a:pt x="1350264" y="4023779"/>
                  </a:lnTo>
                  <a:lnTo>
                    <a:pt x="1423416" y="4023779"/>
                  </a:lnTo>
                  <a:close/>
                  <a:moveTo>
                    <a:pt x="1252728" y="4023779"/>
                  </a:moveTo>
                  <a:lnTo>
                    <a:pt x="1179576" y="4023779"/>
                  </a:lnTo>
                  <a:lnTo>
                    <a:pt x="1252728" y="4023779"/>
                  </a:lnTo>
                  <a:close/>
                  <a:moveTo>
                    <a:pt x="1082040" y="4023779"/>
                  </a:moveTo>
                  <a:lnTo>
                    <a:pt x="1008888" y="4023779"/>
                  </a:lnTo>
                  <a:lnTo>
                    <a:pt x="1082040" y="4023779"/>
                  </a:lnTo>
                  <a:close/>
                  <a:moveTo>
                    <a:pt x="911352" y="4023779"/>
                  </a:moveTo>
                  <a:lnTo>
                    <a:pt x="838200" y="4023779"/>
                  </a:lnTo>
                  <a:lnTo>
                    <a:pt x="911352" y="4023779"/>
                  </a:lnTo>
                  <a:close/>
                  <a:moveTo>
                    <a:pt x="740664" y="4023779"/>
                  </a:moveTo>
                  <a:lnTo>
                    <a:pt x="667512" y="4023779"/>
                  </a:lnTo>
                  <a:lnTo>
                    <a:pt x="740664" y="4023779"/>
                  </a:lnTo>
                  <a:close/>
                  <a:moveTo>
                    <a:pt x="569976" y="4023779"/>
                  </a:moveTo>
                  <a:lnTo>
                    <a:pt x="496824" y="4023779"/>
                  </a:lnTo>
                  <a:lnTo>
                    <a:pt x="569976" y="4023779"/>
                  </a:lnTo>
                  <a:close/>
                  <a:moveTo>
                    <a:pt x="399288" y="4023779"/>
                  </a:moveTo>
                  <a:lnTo>
                    <a:pt x="326136" y="4023779"/>
                  </a:lnTo>
                  <a:lnTo>
                    <a:pt x="399288" y="4023779"/>
                  </a:lnTo>
                  <a:close/>
                  <a:moveTo>
                    <a:pt x="228600" y="4023779"/>
                  </a:moveTo>
                  <a:lnTo>
                    <a:pt x="155448" y="4023779"/>
                  </a:lnTo>
                  <a:lnTo>
                    <a:pt x="228600" y="4023779"/>
                  </a:lnTo>
                  <a:close/>
                  <a:moveTo>
                    <a:pt x="57912" y="4023779"/>
                  </a:moveTo>
                  <a:lnTo>
                    <a:pt x="12192" y="4023779"/>
                  </a:lnTo>
                  <a:cubicBezTo>
                    <a:pt x="5461" y="4023779"/>
                    <a:pt x="0" y="4017371"/>
                    <a:pt x="0" y="4009472"/>
                  </a:cubicBezTo>
                  <a:lnTo>
                    <a:pt x="0" y="4005895"/>
                  </a:lnTo>
                  <a:lnTo>
                    <a:pt x="24384" y="4005895"/>
                  </a:lnTo>
                  <a:lnTo>
                    <a:pt x="24384" y="4038085"/>
                  </a:lnTo>
                  <a:lnTo>
                    <a:pt x="12192" y="4038085"/>
                  </a:lnTo>
                  <a:lnTo>
                    <a:pt x="12192" y="4023779"/>
                  </a:lnTo>
                  <a:lnTo>
                    <a:pt x="57912" y="4023779"/>
                  </a:lnTo>
                  <a:close/>
                  <a:moveTo>
                    <a:pt x="0" y="3891441"/>
                  </a:moveTo>
                  <a:lnTo>
                    <a:pt x="0" y="3805600"/>
                  </a:lnTo>
                  <a:lnTo>
                    <a:pt x="24384" y="3805600"/>
                  </a:lnTo>
                  <a:lnTo>
                    <a:pt x="24384" y="3891441"/>
                  </a:lnTo>
                  <a:close/>
                  <a:moveTo>
                    <a:pt x="24384" y="3691146"/>
                  </a:moveTo>
                  <a:lnTo>
                    <a:pt x="24384" y="3605306"/>
                  </a:lnTo>
                  <a:lnTo>
                    <a:pt x="24384" y="3691146"/>
                  </a:lnTo>
                  <a:close/>
                  <a:moveTo>
                    <a:pt x="24384" y="3490851"/>
                  </a:moveTo>
                  <a:lnTo>
                    <a:pt x="24384" y="3405011"/>
                  </a:lnTo>
                  <a:lnTo>
                    <a:pt x="24384" y="3490851"/>
                  </a:lnTo>
                  <a:close/>
                  <a:moveTo>
                    <a:pt x="0" y="3290557"/>
                  </a:moveTo>
                  <a:lnTo>
                    <a:pt x="0" y="3204716"/>
                  </a:lnTo>
                  <a:lnTo>
                    <a:pt x="24384" y="3204716"/>
                  </a:lnTo>
                  <a:lnTo>
                    <a:pt x="24384" y="3290557"/>
                  </a:lnTo>
                  <a:close/>
                  <a:moveTo>
                    <a:pt x="24384" y="3090262"/>
                  </a:moveTo>
                  <a:lnTo>
                    <a:pt x="24384" y="3004421"/>
                  </a:lnTo>
                  <a:lnTo>
                    <a:pt x="24384" y="3090262"/>
                  </a:lnTo>
                  <a:close/>
                  <a:moveTo>
                    <a:pt x="24384" y="2889967"/>
                  </a:moveTo>
                  <a:lnTo>
                    <a:pt x="24384" y="2804127"/>
                  </a:lnTo>
                  <a:lnTo>
                    <a:pt x="24384" y="2889967"/>
                  </a:lnTo>
                  <a:close/>
                  <a:moveTo>
                    <a:pt x="24384" y="2689673"/>
                  </a:moveTo>
                  <a:lnTo>
                    <a:pt x="24384" y="2603832"/>
                  </a:lnTo>
                  <a:lnTo>
                    <a:pt x="24384" y="2689673"/>
                  </a:lnTo>
                  <a:close/>
                  <a:moveTo>
                    <a:pt x="24384" y="2489378"/>
                  </a:moveTo>
                  <a:lnTo>
                    <a:pt x="24384" y="2403537"/>
                  </a:lnTo>
                  <a:lnTo>
                    <a:pt x="24384" y="2489378"/>
                  </a:lnTo>
                  <a:close/>
                  <a:moveTo>
                    <a:pt x="0" y="2289083"/>
                  </a:moveTo>
                  <a:lnTo>
                    <a:pt x="0" y="2203242"/>
                  </a:lnTo>
                  <a:lnTo>
                    <a:pt x="24384" y="2203242"/>
                  </a:lnTo>
                  <a:lnTo>
                    <a:pt x="24384" y="2289083"/>
                  </a:lnTo>
                  <a:close/>
                  <a:moveTo>
                    <a:pt x="24384" y="2088788"/>
                  </a:moveTo>
                  <a:lnTo>
                    <a:pt x="24384" y="2002948"/>
                  </a:lnTo>
                  <a:lnTo>
                    <a:pt x="24384" y="2088788"/>
                  </a:lnTo>
                  <a:close/>
                  <a:moveTo>
                    <a:pt x="24384" y="1888493"/>
                  </a:moveTo>
                  <a:lnTo>
                    <a:pt x="24384" y="1802653"/>
                  </a:lnTo>
                  <a:lnTo>
                    <a:pt x="24384" y="1888493"/>
                  </a:lnTo>
                  <a:close/>
                  <a:moveTo>
                    <a:pt x="24384" y="1688199"/>
                  </a:moveTo>
                  <a:lnTo>
                    <a:pt x="24384" y="1602358"/>
                  </a:lnTo>
                  <a:lnTo>
                    <a:pt x="24384" y="1688199"/>
                  </a:lnTo>
                  <a:close/>
                  <a:moveTo>
                    <a:pt x="0" y="1487904"/>
                  </a:moveTo>
                  <a:lnTo>
                    <a:pt x="0" y="1402063"/>
                  </a:lnTo>
                  <a:lnTo>
                    <a:pt x="24384" y="1402063"/>
                  </a:lnTo>
                  <a:lnTo>
                    <a:pt x="24384" y="1487904"/>
                  </a:lnTo>
                  <a:close/>
                  <a:moveTo>
                    <a:pt x="0" y="1287609"/>
                  </a:moveTo>
                  <a:lnTo>
                    <a:pt x="0" y="1201769"/>
                  </a:lnTo>
                  <a:lnTo>
                    <a:pt x="24384" y="1201769"/>
                  </a:lnTo>
                  <a:lnTo>
                    <a:pt x="24384" y="1287609"/>
                  </a:lnTo>
                  <a:close/>
                  <a:moveTo>
                    <a:pt x="0" y="1087314"/>
                  </a:moveTo>
                  <a:lnTo>
                    <a:pt x="0" y="1001474"/>
                  </a:lnTo>
                  <a:lnTo>
                    <a:pt x="24384" y="1001474"/>
                  </a:lnTo>
                  <a:lnTo>
                    <a:pt x="24384" y="1087314"/>
                  </a:lnTo>
                  <a:close/>
                  <a:moveTo>
                    <a:pt x="0" y="887020"/>
                  </a:moveTo>
                  <a:lnTo>
                    <a:pt x="0" y="801179"/>
                  </a:lnTo>
                  <a:lnTo>
                    <a:pt x="24384" y="801179"/>
                  </a:lnTo>
                  <a:lnTo>
                    <a:pt x="24384" y="887020"/>
                  </a:lnTo>
                  <a:close/>
                  <a:moveTo>
                    <a:pt x="0" y="686725"/>
                  </a:moveTo>
                  <a:lnTo>
                    <a:pt x="0" y="600884"/>
                  </a:lnTo>
                  <a:lnTo>
                    <a:pt x="24384" y="600884"/>
                  </a:lnTo>
                  <a:lnTo>
                    <a:pt x="24384" y="686725"/>
                  </a:lnTo>
                  <a:close/>
                  <a:moveTo>
                    <a:pt x="0" y="486430"/>
                  </a:moveTo>
                  <a:lnTo>
                    <a:pt x="0" y="400590"/>
                  </a:lnTo>
                  <a:lnTo>
                    <a:pt x="24384" y="400590"/>
                  </a:lnTo>
                  <a:lnTo>
                    <a:pt x="24384" y="486430"/>
                  </a:lnTo>
                  <a:close/>
                  <a:moveTo>
                    <a:pt x="0" y="286135"/>
                  </a:moveTo>
                  <a:lnTo>
                    <a:pt x="0" y="200295"/>
                  </a:lnTo>
                  <a:lnTo>
                    <a:pt x="24384" y="200295"/>
                  </a:lnTo>
                  <a:lnTo>
                    <a:pt x="24384" y="286135"/>
                  </a:lnTo>
                  <a:close/>
                  <a:moveTo>
                    <a:pt x="0" y="85841"/>
                  </a:moveTo>
                  <a:lnTo>
                    <a:pt x="0" y="14307"/>
                  </a:lnTo>
                  <a:cubicBezTo>
                    <a:pt x="0" y="6408"/>
                    <a:pt x="5461" y="0"/>
                    <a:pt x="12192" y="0"/>
                  </a:cubicBezTo>
                  <a:lnTo>
                    <a:pt x="85344" y="0"/>
                  </a:lnTo>
                  <a:lnTo>
                    <a:pt x="85344" y="28614"/>
                  </a:lnTo>
                  <a:lnTo>
                    <a:pt x="12192" y="28614"/>
                  </a:lnTo>
                  <a:lnTo>
                    <a:pt x="12192" y="14307"/>
                  </a:lnTo>
                  <a:lnTo>
                    <a:pt x="24384" y="14307"/>
                  </a:lnTo>
                  <a:lnTo>
                    <a:pt x="24384" y="85841"/>
                  </a:lnTo>
                  <a:close/>
                </a:path>
              </a:pathLst>
            </a:custGeom>
            <a:solidFill>
              <a:srgbClr val="DDDDDD"/>
            </a:solidFill>
          </p:spPr>
        </p:sp>
      </p:grpSp>
      <p:grpSp>
        <p:nvGrpSpPr>
          <p:cNvPr id="21" name="Group 21"/>
          <p:cNvGrpSpPr/>
          <p:nvPr/>
        </p:nvGrpSpPr>
        <p:grpSpPr>
          <a:xfrm>
            <a:off x="9761942" y="6286843"/>
            <a:ext cx="2300288" cy="685800"/>
            <a:chOff x="0" y="0"/>
            <a:chExt cx="3067050" cy="914400"/>
          </a:xfrm>
        </p:grpSpPr>
        <p:sp>
          <p:nvSpPr>
            <p:cNvPr id="22" name="Freeform 22"/>
            <p:cNvSpPr/>
            <p:nvPr/>
          </p:nvSpPr>
          <p:spPr>
            <a:xfrm>
              <a:off x="0" y="0"/>
              <a:ext cx="3067051" cy="914400"/>
            </a:xfrm>
            <a:custGeom>
              <a:avLst/>
              <a:gdLst/>
              <a:ahLst/>
              <a:cxnLst/>
              <a:rect l="l" t="t" r="r" b="b"/>
              <a:pathLst>
                <a:path w="3067051" h="914400">
                  <a:moveTo>
                    <a:pt x="0" y="0"/>
                  </a:moveTo>
                  <a:lnTo>
                    <a:pt x="3067051" y="0"/>
                  </a:lnTo>
                  <a:lnTo>
                    <a:pt x="3067051" y="914400"/>
                  </a:lnTo>
                  <a:lnTo>
                    <a:pt x="0" y="914400"/>
                  </a:lnTo>
                  <a:close/>
                </a:path>
              </a:pathLst>
            </a:custGeom>
            <a:blipFill>
              <a:blip r:embed="rId4">
                <a:alphaModFix amt="0"/>
              </a:blip>
              <a:stretch>
                <a:fillRect t="-2163" r="20186" b="-2163"/>
              </a:stretch>
            </a:blipFill>
          </p:spPr>
        </p:sp>
        <p:sp>
          <p:nvSpPr>
            <p:cNvPr id="23" name="TextBox 23"/>
            <p:cNvSpPr txBox="1"/>
            <p:nvPr/>
          </p:nvSpPr>
          <p:spPr>
            <a:xfrm>
              <a:off x="0" y="0"/>
              <a:ext cx="3067050" cy="914400"/>
            </a:xfrm>
            <a:prstGeom prst="rect">
              <a:avLst/>
            </a:prstGeom>
          </p:spPr>
          <p:txBody>
            <a:bodyPr lIns="0" tIns="0" rIns="0" bIns="0" rtlCol="0" anchor="ctr"/>
            <a:lstStyle/>
            <a:p>
              <a:pPr marL="0" lvl="0" indent="0" algn="ctr">
                <a:lnSpc>
                  <a:spcPts val="2400"/>
                </a:lnSpc>
                <a:spcBef>
                  <a:spcPct val="0"/>
                </a:spcBef>
              </a:pPr>
              <a:r>
                <a:rPr lang="en-US" sz="2000" u="none" strike="noStrike">
                  <a:solidFill>
                    <a:srgbClr val="00569E"/>
                  </a:solidFill>
                  <a:latin typeface="Now"/>
                  <a:ea typeface="Now"/>
                  <a:cs typeface="Now"/>
                  <a:sym typeface="Now"/>
                </a:rPr>
                <a:t>Arun Chacko, FCA</a:t>
              </a:r>
            </a:p>
          </p:txBody>
        </p:sp>
      </p:grpSp>
      <p:sp>
        <p:nvSpPr>
          <p:cNvPr id="24" name="TextBox 24"/>
          <p:cNvSpPr txBox="1"/>
          <p:nvPr/>
        </p:nvSpPr>
        <p:spPr>
          <a:xfrm>
            <a:off x="9761942" y="6896443"/>
            <a:ext cx="903684" cy="195053"/>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DIRECTOR</a:t>
            </a:r>
          </a:p>
        </p:txBody>
      </p:sp>
      <p:grpSp>
        <p:nvGrpSpPr>
          <p:cNvPr id="25" name="Group 25"/>
          <p:cNvGrpSpPr/>
          <p:nvPr/>
        </p:nvGrpSpPr>
        <p:grpSpPr>
          <a:xfrm>
            <a:off x="15239670" y="6301130"/>
            <a:ext cx="2561034" cy="576262"/>
            <a:chOff x="0" y="0"/>
            <a:chExt cx="3414712" cy="768350"/>
          </a:xfrm>
        </p:grpSpPr>
        <p:sp>
          <p:nvSpPr>
            <p:cNvPr id="26" name="Freeform 26"/>
            <p:cNvSpPr/>
            <p:nvPr/>
          </p:nvSpPr>
          <p:spPr>
            <a:xfrm>
              <a:off x="0" y="0"/>
              <a:ext cx="3414712" cy="768350"/>
            </a:xfrm>
            <a:custGeom>
              <a:avLst/>
              <a:gdLst/>
              <a:ahLst/>
              <a:cxnLst/>
              <a:rect l="l" t="t" r="r" b="b"/>
              <a:pathLst>
                <a:path w="3414712" h="768350">
                  <a:moveTo>
                    <a:pt x="0" y="0"/>
                  </a:moveTo>
                  <a:lnTo>
                    <a:pt x="3414712" y="0"/>
                  </a:lnTo>
                  <a:lnTo>
                    <a:pt x="3414712" y="768350"/>
                  </a:lnTo>
                  <a:lnTo>
                    <a:pt x="0" y="768350"/>
                  </a:lnTo>
                  <a:close/>
                </a:path>
              </a:pathLst>
            </a:custGeom>
            <a:blipFill>
              <a:blip r:embed="rId4">
                <a:alphaModFix amt="0"/>
              </a:blip>
              <a:stretch>
                <a:fillRect t="-27091" b="-46099"/>
              </a:stretch>
            </a:blipFill>
          </p:spPr>
        </p:sp>
        <p:sp>
          <p:nvSpPr>
            <p:cNvPr id="27" name="TextBox 27"/>
            <p:cNvSpPr txBox="1"/>
            <p:nvPr/>
          </p:nvSpPr>
          <p:spPr>
            <a:xfrm>
              <a:off x="0" y="0"/>
              <a:ext cx="3414712" cy="768350"/>
            </a:xfrm>
            <a:prstGeom prst="rect">
              <a:avLst/>
            </a:prstGeom>
          </p:spPr>
          <p:txBody>
            <a:bodyPr lIns="0" tIns="0" rIns="0" bIns="0" rtlCol="0" anchor="ctr"/>
            <a:lstStyle/>
            <a:p>
              <a:pPr marL="0" lvl="0" indent="0" algn="ctr">
                <a:lnSpc>
                  <a:spcPts val="2400"/>
                </a:lnSpc>
                <a:spcBef>
                  <a:spcPct val="0"/>
                </a:spcBef>
              </a:pPr>
              <a:r>
                <a:rPr lang="en-US" sz="2000" u="none" strike="noStrike">
                  <a:solidFill>
                    <a:srgbClr val="00569E"/>
                  </a:solidFill>
                  <a:latin typeface="Now"/>
                  <a:ea typeface="Now"/>
                  <a:cs typeface="Now"/>
                  <a:sym typeface="Now"/>
                </a:rPr>
                <a:t>Nickol P, FCA</a:t>
              </a:r>
            </a:p>
          </p:txBody>
        </p:sp>
      </p:grpSp>
      <p:sp>
        <p:nvSpPr>
          <p:cNvPr id="28" name="TextBox 28"/>
          <p:cNvSpPr txBox="1"/>
          <p:nvPr/>
        </p:nvSpPr>
        <p:spPr>
          <a:xfrm>
            <a:off x="872060" y="689029"/>
            <a:ext cx="5071539" cy="901700"/>
          </a:xfrm>
          <a:prstGeom prst="rect">
            <a:avLst/>
          </a:prstGeom>
        </p:spPr>
        <p:txBody>
          <a:bodyPr wrap="square" lIns="0" tIns="0" rIns="0" bIns="0" rtlCol="0" anchor="t">
            <a:spAutoFit/>
          </a:bodyPr>
          <a:lstStyle/>
          <a:p>
            <a:pPr algn="l">
              <a:lnSpc>
                <a:spcPts val="7080"/>
              </a:lnSpc>
            </a:pPr>
            <a:r>
              <a:rPr lang="en-US" sz="5900" b="1" dirty="0">
                <a:solidFill>
                  <a:srgbClr val="00569E"/>
                </a:solidFill>
                <a:latin typeface="Now Bold"/>
                <a:ea typeface="Now Bold"/>
                <a:cs typeface="Now Bold"/>
                <a:sym typeface="Now Bold"/>
              </a:rPr>
              <a:t>OUR TEAM</a:t>
            </a:r>
          </a:p>
        </p:txBody>
      </p:sp>
      <p:sp>
        <p:nvSpPr>
          <p:cNvPr id="29" name="TextBox 29"/>
          <p:cNvSpPr txBox="1"/>
          <p:nvPr/>
        </p:nvSpPr>
        <p:spPr>
          <a:xfrm>
            <a:off x="3836369" y="3142879"/>
            <a:ext cx="903684" cy="190500"/>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PARTNER</a:t>
            </a:r>
          </a:p>
        </p:txBody>
      </p:sp>
      <p:sp>
        <p:nvSpPr>
          <p:cNvPr id="30" name="TextBox 30"/>
          <p:cNvSpPr txBox="1"/>
          <p:nvPr/>
        </p:nvSpPr>
        <p:spPr>
          <a:xfrm>
            <a:off x="9761942" y="3142879"/>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grpSp>
        <p:nvGrpSpPr>
          <p:cNvPr id="31" name="Group 31"/>
          <p:cNvGrpSpPr/>
          <p:nvPr/>
        </p:nvGrpSpPr>
        <p:grpSpPr>
          <a:xfrm>
            <a:off x="1028700" y="2344255"/>
            <a:ext cx="2590038" cy="3128215"/>
            <a:chOff x="0" y="0"/>
            <a:chExt cx="3453384" cy="4170953"/>
          </a:xfrm>
        </p:grpSpPr>
        <p:sp>
          <p:nvSpPr>
            <p:cNvPr id="32" name="Freeform 32"/>
            <p:cNvSpPr/>
            <p:nvPr/>
          </p:nvSpPr>
          <p:spPr>
            <a:xfrm>
              <a:off x="12192" y="14725"/>
              <a:ext cx="3429000" cy="4141502"/>
            </a:xfrm>
            <a:custGeom>
              <a:avLst/>
              <a:gdLst/>
              <a:ahLst/>
              <a:cxnLst/>
              <a:rect l="l" t="t" r="r" b="b"/>
              <a:pathLst>
                <a:path w="3429000" h="4141502">
                  <a:moveTo>
                    <a:pt x="0" y="0"/>
                  </a:moveTo>
                  <a:lnTo>
                    <a:pt x="3429000" y="0"/>
                  </a:lnTo>
                  <a:lnTo>
                    <a:pt x="3429000" y="4141503"/>
                  </a:lnTo>
                  <a:lnTo>
                    <a:pt x="0" y="4141503"/>
                  </a:lnTo>
                  <a:close/>
                </a:path>
              </a:pathLst>
            </a:custGeom>
            <a:blipFill>
              <a:blip r:embed="rId8"/>
              <a:stretch>
                <a:fillRect l="-5122" t="-355" r="-5195" b="-293"/>
              </a:stretch>
            </a:blipFill>
          </p:spPr>
        </p:sp>
        <p:sp>
          <p:nvSpPr>
            <p:cNvPr id="33" name="Freeform 33"/>
            <p:cNvSpPr/>
            <p:nvPr/>
          </p:nvSpPr>
          <p:spPr>
            <a:xfrm>
              <a:off x="0" y="0"/>
              <a:ext cx="3453384" cy="4170953"/>
            </a:xfrm>
            <a:custGeom>
              <a:avLst/>
              <a:gdLst/>
              <a:ahLst/>
              <a:cxnLst/>
              <a:rect l="l" t="t" r="r" b="b"/>
              <a:pathLst>
                <a:path w="3453384" h="4170953">
                  <a:moveTo>
                    <a:pt x="182880" y="0"/>
                  </a:moveTo>
                  <a:lnTo>
                    <a:pt x="256032" y="0"/>
                  </a:lnTo>
                  <a:lnTo>
                    <a:pt x="256032" y="29451"/>
                  </a:lnTo>
                  <a:lnTo>
                    <a:pt x="182880" y="29451"/>
                  </a:lnTo>
                  <a:close/>
                  <a:moveTo>
                    <a:pt x="353568" y="0"/>
                  </a:moveTo>
                  <a:lnTo>
                    <a:pt x="426720" y="0"/>
                  </a:lnTo>
                  <a:lnTo>
                    <a:pt x="426720" y="29451"/>
                  </a:lnTo>
                  <a:lnTo>
                    <a:pt x="353568" y="29451"/>
                  </a:lnTo>
                  <a:close/>
                  <a:moveTo>
                    <a:pt x="524256" y="0"/>
                  </a:moveTo>
                  <a:lnTo>
                    <a:pt x="597408" y="0"/>
                  </a:lnTo>
                  <a:lnTo>
                    <a:pt x="597408" y="29451"/>
                  </a:lnTo>
                  <a:lnTo>
                    <a:pt x="524256" y="29451"/>
                  </a:lnTo>
                  <a:close/>
                  <a:moveTo>
                    <a:pt x="694944" y="0"/>
                  </a:moveTo>
                  <a:lnTo>
                    <a:pt x="768096" y="0"/>
                  </a:lnTo>
                  <a:lnTo>
                    <a:pt x="768096" y="29451"/>
                  </a:lnTo>
                  <a:lnTo>
                    <a:pt x="694944" y="29451"/>
                  </a:lnTo>
                  <a:close/>
                  <a:moveTo>
                    <a:pt x="865632" y="0"/>
                  </a:moveTo>
                  <a:lnTo>
                    <a:pt x="938784" y="0"/>
                  </a:lnTo>
                  <a:lnTo>
                    <a:pt x="938784" y="29451"/>
                  </a:lnTo>
                  <a:lnTo>
                    <a:pt x="865632" y="29451"/>
                  </a:lnTo>
                  <a:close/>
                  <a:moveTo>
                    <a:pt x="1036320" y="0"/>
                  </a:moveTo>
                  <a:lnTo>
                    <a:pt x="1109472" y="0"/>
                  </a:lnTo>
                  <a:lnTo>
                    <a:pt x="1109472" y="29451"/>
                  </a:lnTo>
                  <a:lnTo>
                    <a:pt x="1036320" y="29451"/>
                  </a:lnTo>
                  <a:close/>
                  <a:moveTo>
                    <a:pt x="1207008" y="0"/>
                  </a:moveTo>
                  <a:lnTo>
                    <a:pt x="1280160" y="0"/>
                  </a:lnTo>
                  <a:lnTo>
                    <a:pt x="1280160" y="29451"/>
                  </a:lnTo>
                  <a:lnTo>
                    <a:pt x="1207008" y="29451"/>
                  </a:lnTo>
                  <a:close/>
                  <a:moveTo>
                    <a:pt x="1377696" y="29451"/>
                  </a:moveTo>
                  <a:lnTo>
                    <a:pt x="1450848" y="29451"/>
                  </a:lnTo>
                  <a:lnTo>
                    <a:pt x="1377696" y="29451"/>
                  </a:lnTo>
                  <a:close/>
                  <a:moveTo>
                    <a:pt x="1548384" y="29451"/>
                  </a:moveTo>
                  <a:lnTo>
                    <a:pt x="1621536" y="29451"/>
                  </a:lnTo>
                  <a:lnTo>
                    <a:pt x="1548384" y="29451"/>
                  </a:lnTo>
                  <a:close/>
                  <a:moveTo>
                    <a:pt x="1719072" y="29451"/>
                  </a:moveTo>
                  <a:lnTo>
                    <a:pt x="1792224" y="29451"/>
                  </a:lnTo>
                  <a:lnTo>
                    <a:pt x="1719072" y="29451"/>
                  </a:lnTo>
                  <a:close/>
                  <a:moveTo>
                    <a:pt x="1889760" y="0"/>
                  </a:moveTo>
                  <a:lnTo>
                    <a:pt x="1962912" y="0"/>
                  </a:lnTo>
                  <a:lnTo>
                    <a:pt x="1962912" y="29451"/>
                  </a:lnTo>
                  <a:lnTo>
                    <a:pt x="1889760" y="29451"/>
                  </a:lnTo>
                  <a:close/>
                  <a:moveTo>
                    <a:pt x="2060448" y="29451"/>
                  </a:moveTo>
                  <a:lnTo>
                    <a:pt x="2133600" y="29451"/>
                  </a:lnTo>
                  <a:lnTo>
                    <a:pt x="2060448" y="29451"/>
                  </a:lnTo>
                  <a:close/>
                  <a:moveTo>
                    <a:pt x="2231136" y="29451"/>
                  </a:moveTo>
                  <a:lnTo>
                    <a:pt x="2304288" y="29451"/>
                  </a:lnTo>
                  <a:lnTo>
                    <a:pt x="2231136" y="29451"/>
                  </a:lnTo>
                  <a:close/>
                  <a:moveTo>
                    <a:pt x="2401824" y="29451"/>
                  </a:moveTo>
                  <a:lnTo>
                    <a:pt x="2474976" y="29451"/>
                  </a:lnTo>
                  <a:lnTo>
                    <a:pt x="2401824" y="29451"/>
                  </a:lnTo>
                  <a:close/>
                  <a:moveTo>
                    <a:pt x="2572512" y="29451"/>
                  </a:moveTo>
                  <a:lnTo>
                    <a:pt x="2645664" y="29451"/>
                  </a:lnTo>
                  <a:lnTo>
                    <a:pt x="2572512" y="29451"/>
                  </a:lnTo>
                  <a:close/>
                  <a:moveTo>
                    <a:pt x="2743200" y="0"/>
                  </a:moveTo>
                  <a:lnTo>
                    <a:pt x="2816352" y="0"/>
                  </a:lnTo>
                  <a:lnTo>
                    <a:pt x="2816352" y="29451"/>
                  </a:lnTo>
                  <a:lnTo>
                    <a:pt x="2743200" y="29451"/>
                  </a:lnTo>
                  <a:close/>
                  <a:moveTo>
                    <a:pt x="2913888" y="29451"/>
                  </a:moveTo>
                  <a:lnTo>
                    <a:pt x="2987040" y="29451"/>
                  </a:lnTo>
                  <a:lnTo>
                    <a:pt x="2913888" y="29451"/>
                  </a:lnTo>
                  <a:close/>
                  <a:moveTo>
                    <a:pt x="3084576" y="29451"/>
                  </a:moveTo>
                  <a:lnTo>
                    <a:pt x="3157728" y="29451"/>
                  </a:lnTo>
                  <a:lnTo>
                    <a:pt x="3084576" y="29451"/>
                  </a:lnTo>
                  <a:close/>
                  <a:moveTo>
                    <a:pt x="3255264" y="29451"/>
                  </a:moveTo>
                  <a:lnTo>
                    <a:pt x="3328416" y="29451"/>
                  </a:lnTo>
                  <a:lnTo>
                    <a:pt x="3255264" y="29451"/>
                  </a:lnTo>
                  <a:close/>
                  <a:moveTo>
                    <a:pt x="3425952" y="29451"/>
                  </a:moveTo>
                  <a:lnTo>
                    <a:pt x="3441192" y="29451"/>
                  </a:lnTo>
                  <a:cubicBezTo>
                    <a:pt x="3447923" y="29451"/>
                    <a:pt x="3453384" y="36046"/>
                    <a:pt x="3453384" y="44176"/>
                  </a:cubicBezTo>
                  <a:lnTo>
                    <a:pt x="3453384" y="84671"/>
                  </a:lnTo>
                  <a:lnTo>
                    <a:pt x="3429000" y="84671"/>
                  </a:lnTo>
                  <a:lnTo>
                    <a:pt x="3429000" y="14725"/>
                  </a:lnTo>
                  <a:lnTo>
                    <a:pt x="3441192" y="14725"/>
                  </a:lnTo>
                  <a:lnTo>
                    <a:pt x="3441192" y="29451"/>
                  </a:lnTo>
                  <a:lnTo>
                    <a:pt x="3425952" y="29451"/>
                  </a:lnTo>
                  <a:close/>
                  <a:moveTo>
                    <a:pt x="3453384" y="231924"/>
                  </a:moveTo>
                  <a:lnTo>
                    <a:pt x="3453384" y="320276"/>
                  </a:lnTo>
                  <a:lnTo>
                    <a:pt x="3429000" y="320276"/>
                  </a:lnTo>
                  <a:lnTo>
                    <a:pt x="3429000" y="202473"/>
                  </a:lnTo>
                  <a:close/>
                  <a:moveTo>
                    <a:pt x="3429000" y="408628"/>
                  </a:moveTo>
                  <a:lnTo>
                    <a:pt x="3429000" y="496980"/>
                  </a:lnTo>
                  <a:lnTo>
                    <a:pt x="3429000" y="408628"/>
                  </a:lnTo>
                  <a:close/>
                  <a:moveTo>
                    <a:pt x="3429000" y="614783"/>
                  </a:moveTo>
                  <a:lnTo>
                    <a:pt x="3429000" y="703135"/>
                  </a:lnTo>
                  <a:lnTo>
                    <a:pt x="3429000" y="614783"/>
                  </a:lnTo>
                  <a:close/>
                  <a:moveTo>
                    <a:pt x="3429000" y="820938"/>
                  </a:moveTo>
                  <a:lnTo>
                    <a:pt x="3429000" y="909290"/>
                  </a:lnTo>
                  <a:lnTo>
                    <a:pt x="3429000" y="820938"/>
                  </a:lnTo>
                  <a:close/>
                  <a:moveTo>
                    <a:pt x="3429000" y="1027093"/>
                  </a:moveTo>
                  <a:lnTo>
                    <a:pt x="3429000" y="1115445"/>
                  </a:lnTo>
                  <a:lnTo>
                    <a:pt x="3429000" y="1027093"/>
                  </a:lnTo>
                  <a:close/>
                  <a:moveTo>
                    <a:pt x="3429000" y="1233247"/>
                  </a:moveTo>
                  <a:lnTo>
                    <a:pt x="3429000" y="1321599"/>
                  </a:lnTo>
                  <a:lnTo>
                    <a:pt x="3429000" y="1233247"/>
                  </a:lnTo>
                  <a:close/>
                  <a:moveTo>
                    <a:pt x="3429000" y="1439402"/>
                  </a:moveTo>
                  <a:lnTo>
                    <a:pt x="3429000" y="1527754"/>
                  </a:lnTo>
                  <a:lnTo>
                    <a:pt x="3429000" y="1439402"/>
                  </a:lnTo>
                  <a:close/>
                  <a:moveTo>
                    <a:pt x="3429000" y="1645557"/>
                  </a:moveTo>
                  <a:lnTo>
                    <a:pt x="3429000" y="1733909"/>
                  </a:lnTo>
                  <a:lnTo>
                    <a:pt x="3429000" y="1645557"/>
                  </a:lnTo>
                  <a:close/>
                  <a:moveTo>
                    <a:pt x="3429000" y="1851712"/>
                  </a:moveTo>
                  <a:lnTo>
                    <a:pt x="3429000" y="1940064"/>
                  </a:lnTo>
                  <a:lnTo>
                    <a:pt x="3429000" y="1851712"/>
                  </a:lnTo>
                  <a:close/>
                  <a:moveTo>
                    <a:pt x="3429000" y="2057866"/>
                  </a:moveTo>
                  <a:lnTo>
                    <a:pt x="3429000" y="2146219"/>
                  </a:lnTo>
                  <a:lnTo>
                    <a:pt x="3429000" y="2057866"/>
                  </a:lnTo>
                  <a:close/>
                  <a:moveTo>
                    <a:pt x="3429000" y="2264021"/>
                  </a:moveTo>
                  <a:lnTo>
                    <a:pt x="3429000" y="2352373"/>
                  </a:lnTo>
                  <a:lnTo>
                    <a:pt x="3429000" y="2264021"/>
                  </a:lnTo>
                  <a:close/>
                  <a:moveTo>
                    <a:pt x="3429000" y="2470176"/>
                  </a:moveTo>
                  <a:lnTo>
                    <a:pt x="3429000" y="2558528"/>
                  </a:lnTo>
                  <a:lnTo>
                    <a:pt x="3429000" y="2470176"/>
                  </a:lnTo>
                  <a:close/>
                  <a:moveTo>
                    <a:pt x="3429000" y="2676331"/>
                  </a:moveTo>
                  <a:lnTo>
                    <a:pt x="3429000" y="2764683"/>
                  </a:lnTo>
                  <a:lnTo>
                    <a:pt x="3429000" y="2676331"/>
                  </a:lnTo>
                  <a:close/>
                  <a:moveTo>
                    <a:pt x="3429000" y="2882486"/>
                  </a:moveTo>
                  <a:lnTo>
                    <a:pt x="3429000" y="2970838"/>
                  </a:lnTo>
                  <a:lnTo>
                    <a:pt x="3429000" y="2882486"/>
                  </a:lnTo>
                  <a:close/>
                  <a:moveTo>
                    <a:pt x="3429000" y="3088640"/>
                  </a:moveTo>
                  <a:lnTo>
                    <a:pt x="3429000" y="3176993"/>
                  </a:lnTo>
                  <a:lnTo>
                    <a:pt x="3429000" y="3088640"/>
                  </a:lnTo>
                  <a:close/>
                  <a:moveTo>
                    <a:pt x="3429000" y="3294795"/>
                  </a:moveTo>
                  <a:lnTo>
                    <a:pt x="3429000" y="3383147"/>
                  </a:lnTo>
                  <a:lnTo>
                    <a:pt x="3429000" y="3294795"/>
                  </a:lnTo>
                  <a:close/>
                  <a:moveTo>
                    <a:pt x="3429000" y="3500950"/>
                  </a:moveTo>
                  <a:lnTo>
                    <a:pt x="3429000" y="3589302"/>
                  </a:lnTo>
                  <a:lnTo>
                    <a:pt x="3429000" y="3500950"/>
                  </a:lnTo>
                  <a:close/>
                  <a:moveTo>
                    <a:pt x="3429000" y="3707105"/>
                  </a:moveTo>
                  <a:lnTo>
                    <a:pt x="3429000" y="3795457"/>
                  </a:lnTo>
                  <a:lnTo>
                    <a:pt x="3429000" y="3707105"/>
                  </a:lnTo>
                  <a:close/>
                  <a:moveTo>
                    <a:pt x="3429000" y="3913260"/>
                  </a:moveTo>
                  <a:lnTo>
                    <a:pt x="3429000" y="4001612"/>
                  </a:lnTo>
                  <a:lnTo>
                    <a:pt x="3429000" y="3913260"/>
                  </a:lnTo>
                  <a:close/>
                  <a:moveTo>
                    <a:pt x="3429000" y="4119414"/>
                  </a:moveTo>
                  <a:lnTo>
                    <a:pt x="3429000" y="4156228"/>
                  </a:lnTo>
                  <a:cubicBezTo>
                    <a:pt x="3429000" y="4164357"/>
                    <a:pt x="3423539" y="4170953"/>
                    <a:pt x="3416808" y="4170953"/>
                  </a:cubicBezTo>
                  <a:lnTo>
                    <a:pt x="3398520" y="4170953"/>
                  </a:lnTo>
                  <a:lnTo>
                    <a:pt x="3398520" y="4141502"/>
                  </a:lnTo>
                  <a:lnTo>
                    <a:pt x="3441192" y="4141502"/>
                  </a:lnTo>
                  <a:lnTo>
                    <a:pt x="3441192" y="4156228"/>
                  </a:lnTo>
                  <a:lnTo>
                    <a:pt x="3429000" y="4156228"/>
                  </a:lnTo>
                  <a:lnTo>
                    <a:pt x="3429000" y="4119414"/>
                  </a:lnTo>
                  <a:close/>
                  <a:moveTo>
                    <a:pt x="3276600" y="4170953"/>
                  </a:moveTo>
                  <a:lnTo>
                    <a:pt x="3203448" y="4170953"/>
                  </a:lnTo>
                  <a:lnTo>
                    <a:pt x="3203448" y="4141502"/>
                  </a:lnTo>
                  <a:lnTo>
                    <a:pt x="3276600" y="4141502"/>
                  </a:lnTo>
                  <a:close/>
                  <a:moveTo>
                    <a:pt x="3105912" y="4141502"/>
                  </a:moveTo>
                  <a:lnTo>
                    <a:pt x="3032760" y="4141502"/>
                  </a:lnTo>
                  <a:lnTo>
                    <a:pt x="3105912" y="4141502"/>
                  </a:lnTo>
                  <a:close/>
                  <a:moveTo>
                    <a:pt x="2935224" y="4141502"/>
                  </a:moveTo>
                  <a:lnTo>
                    <a:pt x="2862072" y="4141502"/>
                  </a:lnTo>
                  <a:lnTo>
                    <a:pt x="2935224" y="4141502"/>
                  </a:lnTo>
                  <a:close/>
                  <a:moveTo>
                    <a:pt x="2764536" y="4141502"/>
                  </a:moveTo>
                  <a:lnTo>
                    <a:pt x="2691384" y="4141502"/>
                  </a:lnTo>
                  <a:lnTo>
                    <a:pt x="2764536" y="4141502"/>
                  </a:lnTo>
                  <a:close/>
                  <a:moveTo>
                    <a:pt x="2593848" y="4141502"/>
                  </a:moveTo>
                  <a:lnTo>
                    <a:pt x="2545080" y="4141502"/>
                  </a:lnTo>
                  <a:lnTo>
                    <a:pt x="2618232" y="4141502"/>
                  </a:lnTo>
                  <a:close/>
                  <a:moveTo>
                    <a:pt x="2447544" y="4141502"/>
                  </a:moveTo>
                  <a:lnTo>
                    <a:pt x="2374392" y="4141502"/>
                  </a:lnTo>
                  <a:lnTo>
                    <a:pt x="2447544" y="4141502"/>
                  </a:lnTo>
                  <a:close/>
                  <a:moveTo>
                    <a:pt x="2276856" y="4141502"/>
                  </a:moveTo>
                  <a:lnTo>
                    <a:pt x="2203704" y="4141502"/>
                  </a:lnTo>
                  <a:lnTo>
                    <a:pt x="2276856" y="4141502"/>
                  </a:lnTo>
                  <a:close/>
                  <a:moveTo>
                    <a:pt x="2106168" y="4141502"/>
                  </a:moveTo>
                  <a:lnTo>
                    <a:pt x="2033016" y="4141502"/>
                  </a:lnTo>
                  <a:lnTo>
                    <a:pt x="2106168" y="4141502"/>
                  </a:lnTo>
                  <a:close/>
                  <a:moveTo>
                    <a:pt x="1935480" y="4141502"/>
                  </a:moveTo>
                  <a:lnTo>
                    <a:pt x="1862328" y="4141502"/>
                  </a:lnTo>
                  <a:lnTo>
                    <a:pt x="1935480" y="4141502"/>
                  </a:lnTo>
                  <a:close/>
                  <a:moveTo>
                    <a:pt x="1764792" y="4141502"/>
                  </a:moveTo>
                  <a:lnTo>
                    <a:pt x="1691640" y="4141502"/>
                  </a:lnTo>
                  <a:lnTo>
                    <a:pt x="1764792" y="4141502"/>
                  </a:lnTo>
                  <a:close/>
                  <a:moveTo>
                    <a:pt x="1594104" y="4141502"/>
                  </a:moveTo>
                  <a:lnTo>
                    <a:pt x="1520952" y="4141502"/>
                  </a:lnTo>
                  <a:lnTo>
                    <a:pt x="1594104" y="4141502"/>
                  </a:lnTo>
                  <a:close/>
                  <a:moveTo>
                    <a:pt x="1423416" y="4141502"/>
                  </a:moveTo>
                  <a:lnTo>
                    <a:pt x="1350264" y="4141502"/>
                  </a:lnTo>
                  <a:lnTo>
                    <a:pt x="1423416" y="4141502"/>
                  </a:lnTo>
                  <a:close/>
                  <a:moveTo>
                    <a:pt x="1252728" y="4141502"/>
                  </a:moveTo>
                  <a:lnTo>
                    <a:pt x="1179576" y="4141502"/>
                  </a:lnTo>
                  <a:lnTo>
                    <a:pt x="1252728" y="4141502"/>
                  </a:lnTo>
                  <a:close/>
                  <a:moveTo>
                    <a:pt x="1082040" y="4141502"/>
                  </a:moveTo>
                  <a:lnTo>
                    <a:pt x="1008888" y="4141502"/>
                  </a:lnTo>
                  <a:lnTo>
                    <a:pt x="1082040" y="4141502"/>
                  </a:lnTo>
                  <a:close/>
                  <a:moveTo>
                    <a:pt x="911352" y="4141502"/>
                  </a:moveTo>
                  <a:lnTo>
                    <a:pt x="838200" y="4141502"/>
                  </a:lnTo>
                  <a:lnTo>
                    <a:pt x="911352" y="4141502"/>
                  </a:lnTo>
                  <a:close/>
                  <a:moveTo>
                    <a:pt x="740664" y="4141502"/>
                  </a:moveTo>
                  <a:lnTo>
                    <a:pt x="667512" y="4141502"/>
                  </a:lnTo>
                  <a:lnTo>
                    <a:pt x="740664" y="4141502"/>
                  </a:lnTo>
                  <a:close/>
                  <a:moveTo>
                    <a:pt x="569976" y="4141502"/>
                  </a:moveTo>
                  <a:lnTo>
                    <a:pt x="496824" y="4141502"/>
                  </a:lnTo>
                  <a:lnTo>
                    <a:pt x="569976" y="4141502"/>
                  </a:lnTo>
                  <a:close/>
                  <a:moveTo>
                    <a:pt x="399288" y="4141502"/>
                  </a:moveTo>
                  <a:lnTo>
                    <a:pt x="326136" y="4141502"/>
                  </a:lnTo>
                  <a:lnTo>
                    <a:pt x="399288" y="4141502"/>
                  </a:lnTo>
                  <a:close/>
                  <a:moveTo>
                    <a:pt x="228600" y="4141502"/>
                  </a:moveTo>
                  <a:lnTo>
                    <a:pt x="155448" y="4141502"/>
                  </a:lnTo>
                  <a:lnTo>
                    <a:pt x="228600" y="4141502"/>
                  </a:lnTo>
                  <a:close/>
                  <a:moveTo>
                    <a:pt x="57912" y="4141502"/>
                  </a:moveTo>
                  <a:lnTo>
                    <a:pt x="12192" y="4141502"/>
                  </a:lnTo>
                  <a:cubicBezTo>
                    <a:pt x="5461" y="4141502"/>
                    <a:pt x="0" y="4134907"/>
                    <a:pt x="0" y="4126777"/>
                  </a:cubicBezTo>
                  <a:lnTo>
                    <a:pt x="0" y="4123096"/>
                  </a:lnTo>
                  <a:lnTo>
                    <a:pt x="24384" y="4123096"/>
                  </a:lnTo>
                  <a:lnTo>
                    <a:pt x="24384" y="4156228"/>
                  </a:lnTo>
                  <a:lnTo>
                    <a:pt x="12192" y="4156228"/>
                  </a:lnTo>
                  <a:lnTo>
                    <a:pt x="12192" y="4141502"/>
                  </a:lnTo>
                  <a:lnTo>
                    <a:pt x="57912" y="4141502"/>
                  </a:lnTo>
                  <a:close/>
                  <a:moveTo>
                    <a:pt x="0" y="4005293"/>
                  </a:moveTo>
                  <a:lnTo>
                    <a:pt x="0" y="3916941"/>
                  </a:lnTo>
                  <a:lnTo>
                    <a:pt x="24384" y="3916941"/>
                  </a:lnTo>
                  <a:lnTo>
                    <a:pt x="24384" y="4005293"/>
                  </a:lnTo>
                  <a:close/>
                  <a:moveTo>
                    <a:pt x="24384" y="3799138"/>
                  </a:moveTo>
                  <a:lnTo>
                    <a:pt x="24384" y="3710786"/>
                  </a:lnTo>
                  <a:lnTo>
                    <a:pt x="24384" y="3799138"/>
                  </a:lnTo>
                  <a:close/>
                  <a:moveTo>
                    <a:pt x="24384" y="3592983"/>
                  </a:moveTo>
                  <a:lnTo>
                    <a:pt x="24384" y="3504631"/>
                  </a:lnTo>
                  <a:lnTo>
                    <a:pt x="24384" y="3592983"/>
                  </a:lnTo>
                  <a:close/>
                  <a:moveTo>
                    <a:pt x="0" y="3386829"/>
                  </a:moveTo>
                  <a:lnTo>
                    <a:pt x="0" y="3298477"/>
                  </a:lnTo>
                  <a:lnTo>
                    <a:pt x="24384" y="3298477"/>
                  </a:lnTo>
                  <a:lnTo>
                    <a:pt x="24384" y="3386829"/>
                  </a:lnTo>
                  <a:close/>
                  <a:moveTo>
                    <a:pt x="24384" y="3180674"/>
                  </a:moveTo>
                  <a:lnTo>
                    <a:pt x="24384" y="3092322"/>
                  </a:lnTo>
                  <a:lnTo>
                    <a:pt x="24384" y="3180674"/>
                  </a:lnTo>
                  <a:close/>
                  <a:moveTo>
                    <a:pt x="24384" y="2974519"/>
                  </a:moveTo>
                  <a:lnTo>
                    <a:pt x="24384" y="2886167"/>
                  </a:lnTo>
                  <a:lnTo>
                    <a:pt x="24384" y="2974519"/>
                  </a:lnTo>
                  <a:close/>
                  <a:moveTo>
                    <a:pt x="24384" y="2768364"/>
                  </a:moveTo>
                  <a:lnTo>
                    <a:pt x="24384" y="2680012"/>
                  </a:lnTo>
                  <a:lnTo>
                    <a:pt x="24384" y="2768364"/>
                  </a:lnTo>
                  <a:close/>
                  <a:moveTo>
                    <a:pt x="24384" y="2562210"/>
                  </a:moveTo>
                  <a:lnTo>
                    <a:pt x="24384" y="2473858"/>
                  </a:lnTo>
                  <a:lnTo>
                    <a:pt x="24384" y="2562210"/>
                  </a:lnTo>
                  <a:close/>
                  <a:moveTo>
                    <a:pt x="0" y="2356055"/>
                  </a:moveTo>
                  <a:lnTo>
                    <a:pt x="0" y="2267703"/>
                  </a:lnTo>
                  <a:lnTo>
                    <a:pt x="24384" y="2267703"/>
                  </a:lnTo>
                  <a:lnTo>
                    <a:pt x="24384" y="2356055"/>
                  </a:lnTo>
                  <a:close/>
                  <a:moveTo>
                    <a:pt x="24384" y="2149900"/>
                  </a:moveTo>
                  <a:lnTo>
                    <a:pt x="24384" y="2061548"/>
                  </a:lnTo>
                  <a:lnTo>
                    <a:pt x="24384" y="2149900"/>
                  </a:lnTo>
                  <a:close/>
                  <a:moveTo>
                    <a:pt x="24384" y="1943745"/>
                  </a:moveTo>
                  <a:lnTo>
                    <a:pt x="24384" y="1855393"/>
                  </a:lnTo>
                  <a:lnTo>
                    <a:pt x="24384" y="1943745"/>
                  </a:lnTo>
                  <a:close/>
                  <a:moveTo>
                    <a:pt x="24384" y="1737590"/>
                  </a:moveTo>
                  <a:lnTo>
                    <a:pt x="24384" y="1649238"/>
                  </a:lnTo>
                  <a:lnTo>
                    <a:pt x="24384" y="1737590"/>
                  </a:lnTo>
                  <a:close/>
                  <a:moveTo>
                    <a:pt x="0" y="1531435"/>
                  </a:moveTo>
                  <a:lnTo>
                    <a:pt x="0" y="1443084"/>
                  </a:lnTo>
                  <a:lnTo>
                    <a:pt x="24384" y="1443084"/>
                  </a:lnTo>
                  <a:lnTo>
                    <a:pt x="24384" y="1531436"/>
                  </a:lnTo>
                  <a:close/>
                  <a:moveTo>
                    <a:pt x="0" y="1325281"/>
                  </a:moveTo>
                  <a:lnTo>
                    <a:pt x="0" y="1236929"/>
                  </a:lnTo>
                  <a:lnTo>
                    <a:pt x="24384" y="1236929"/>
                  </a:lnTo>
                  <a:lnTo>
                    <a:pt x="24384" y="1325281"/>
                  </a:lnTo>
                  <a:close/>
                  <a:moveTo>
                    <a:pt x="0" y="1119126"/>
                  </a:moveTo>
                  <a:lnTo>
                    <a:pt x="0" y="1030774"/>
                  </a:lnTo>
                  <a:lnTo>
                    <a:pt x="24384" y="1030774"/>
                  </a:lnTo>
                  <a:lnTo>
                    <a:pt x="24384" y="1119126"/>
                  </a:lnTo>
                  <a:close/>
                  <a:moveTo>
                    <a:pt x="0" y="912971"/>
                  </a:moveTo>
                  <a:lnTo>
                    <a:pt x="0" y="824619"/>
                  </a:lnTo>
                  <a:lnTo>
                    <a:pt x="24384" y="824619"/>
                  </a:lnTo>
                  <a:lnTo>
                    <a:pt x="24384" y="912971"/>
                  </a:lnTo>
                  <a:close/>
                  <a:moveTo>
                    <a:pt x="0" y="706816"/>
                  </a:moveTo>
                  <a:lnTo>
                    <a:pt x="0" y="618464"/>
                  </a:lnTo>
                  <a:lnTo>
                    <a:pt x="24384" y="618464"/>
                  </a:lnTo>
                  <a:lnTo>
                    <a:pt x="24384" y="706816"/>
                  </a:lnTo>
                  <a:close/>
                  <a:moveTo>
                    <a:pt x="0" y="500662"/>
                  </a:moveTo>
                  <a:lnTo>
                    <a:pt x="0" y="412310"/>
                  </a:lnTo>
                  <a:lnTo>
                    <a:pt x="24384" y="412310"/>
                  </a:lnTo>
                  <a:lnTo>
                    <a:pt x="24384" y="500662"/>
                  </a:lnTo>
                  <a:close/>
                  <a:moveTo>
                    <a:pt x="0" y="294507"/>
                  </a:moveTo>
                  <a:lnTo>
                    <a:pt x="0" y="206155"/>
                  </a:lnTo>
                  <a:lnTo>
                    <a:pt x="24384" y="206155"/>
                  </a:lnTo>
                  <a:lnTo>
                    <a:pt x="24384" y="294507"/>
                  </a:lnTo>
                  <a:close/>
                  <a:moveTo>
                    <a:pt x="0" y="88352"/>
                  </a:moveTo>
                  <a:lnTo>
                    <a:pt x="0" y="14725"/>
                  </a:lnTo>
                  <a:cubicBezTo>
                    <a:pt x="0" y="6596"/>
                    <a:pt x="5461" y="0"/>
                    <a:pt x="12192" y="0"/>
                  </a:cubicBezTo>
                  <a:lnTo>
                    <a:pt x="85344" y="0"/>
                  </a:lnTo>
                  <a:lnTo>
                    <a:pt x="85344" y="29451"/>
                  </a:lnTo>
                  <a:lnTo>
                    <a:pt x="12192" y="29451"/>
                  </a:lnTo>
                  <a:lnTo>
                    <a:pt x="12192" y="14725"/>
                  </a:lnTo>
                  <a:lnTo>
                    <a:pt x="24384" y="14725"/>
                  </a:lnTo>
                  <a:lnTo>
                    <a:pt x="24384" y="88352"/>
                  </a:lnTo>
                  <a:close/>
                </a:path>
              </a:pathLst>
            </a:custGeom>
            <a:solidFill>
              <a:srgbClr val="DDDDDD"/>
            </a:solidFill>
          </p:spPr>
        </p:sp>
      </p:grpSp>
      <p:sp>
        <p:nvSpPr>
          <p:cNvPr id="34" name="AutoShape 34"/>
          <p:cNvSpPr/>
          <p:nvPr/>
        </p:nvSpPr>
        <p:spPr>
          <a:xfrm>
            <a:off x="872061" y="1584379"/>
            <a:ext cx="1175360" cy="6350"/>
          </a:xfrm>
          <a:prstGeom prst="line">
            <a:avLst/>
          </a:prstGeom>
          <a:ln w="38100" cap="flat">
            <a:solidFill>
              <a:srgbClr val="000000"/>
            </a:solidFill>
            <a:prstDash val="solid"/>
            <a:headEnd type="none" w="sm" len="sm"/>
            <a:tailEnd type="none" w="sm" len="sm"/>
          </a:ln>
        </p:spPr>
      </p:sp>
      <p:grpSp>
        <p:nvGrpSpPr>
          <p:cNvPr id="35" name="Group 35"/>
          <p:cNvGrpSpPr/>
          <p:nvPr/>
        </p:nvGrpSpPr>
        <p:grpSpPr>
          <a:xfrm>
            <a:off x="9780992" y="2552329"/>
            <a:ext cx="2561034" cy="685800"/>
            <a:chOff x="0" y="0"/>
            <a:chExt cx="3414712" cy="914400"/>
          </a:xfrm>
        </p:grpSpPr>
        <p:sp>
          <p:nvSpPr>
            <p:cNvPr id="36" name="Freeform 36"/>
            <p:cNvSpPr/>
            <p:nvPr/>
          </p:nvSpPr>
          <p:spPr>
            <a:xfrm>
              <a:off x="0" y="0"/>
              <a:ext cx="3414712" cy="914400"/>
            </a:xfrm>
            <a:custGeom>
              <a:avLst/>
              <a:gdLst/>
              <a:ahLst/>
              <a:cxnLst/>
              <a:rect l="l" t="t" r="r" b="b"/>
              <a:pathLst>
                <a:path w="3414712" h="914400">
                  <a:moveTo>
                    <a:pt x="0" y="0"/>
                  </a:moveTo>
                  <a:lnTo>
                    <a:pt x="3414712" y="0"/>
                  </a:lnTo>
                  <a:lnTo>
                    <a:pt x="3414712" y="914400"/>
                  </a:lnTo>
                  <a:lnTo>
                    <a:pt x="0" y="914400"/>
                  </a:lnTo>
                  <a:close/>
                </a:path>
              </a:pathLst>
            </a:custGeom>
            <a:blipFill>
              <a:blip r:embed="rId4">
                <a:alphaModFix amt="0"/>
              </a:blip>
              <a:stretch>
                <a:fillRect t="-22764" b="-22764"/>
              </a:stretch>
            </a:blipFill>
          </p:spPr>
        </p:sp>
        <p:sp>
          <p:nvSpPr>
            <p:cNvPr id="37" name="TextBox 37"/>
            <p:cNvSpPr txBox="1"/>
            <p:nvPr/>
          </p:nvSpPr>
          <p:spPr>
            <a:xfrm>
              <a:off x="0" y="0"/>
              <a:ext cx="3414712" cy="914400"/>
            </a:xfrm>
            <a:prstGeom prst="rect">
              <a:avLst/>
            </a:prstGeom>
          </p:spPr>
          <p:txBody>
            <a:bodyPr lIns="0" tIns="0" rIns="0" bIns="0" rtlCol="0" anchor="ctr"/>
            <a:lstStyle/>
            <a:p>
              <a:pPr marL="0" lvl="0" indent="0" algn="ctr">
                <a:lnSpc>
                  <a:spcPts val="2400"/>
                </a:lnSpc>
                <a:spcBef>
                  <a:spcPct val="0"/>
                </a:spcBef>
              </a:pPr>
              <a:r>
                <a:rPr lang="en-US" sz="2000">
                  <a:solidFill>
                    <a:srgbClr val="00569E"/>
                  </a:solidFill>
                  <a:latin typeface="Now"/>
                  <a:ea typeface="Now"/>
                  <a:cs typeface="Now"/>
                  <a:sym typeface="Now"/>
                </a:rPr>
                <a:t>Antony Mathias</a:t>
              </a:r>
              <a:r>
                <a:rPr lang="en-US" sz="2000" u="none" strike="noStrike">
                  <a:solidFill>
                    <a:srgbClr val="00569E"/>
                  </a:solidFill>
                  <a:latin typeface="Now"/>
                  <a:ea typeface="Now"/>
                  <a:cs typeface="Now"/>
                  <a:sym typeface="Now"/>
                </a:rPr>
                <a:t>, FCA</a:t>
              </a:r>
            </a:p>
          </p:txBody>
        </p:sp>
      </p:grpSp>
      <p:grpSp>
        <p:nvGrpSpPr>
          <p:cNvPr id="38" name="Group 38"/>
          <p:cNvGrpSpPr/>
          <p:nvPr/>
        </p:nvGrpSpPr>
        <p:grpSpPr>
          <a:xfrm>
            <a:off x="3618738" y="2409071"/>
            <a:ext cx="2561034" cy="685800"/>
            <a:chOff x="0" y="0"/>
            <a:chExt cx="3414712" cy="914400"/>
          </a:xfrm>
        </p:grpSpPr>
        <p:sp>
          <p:nvSpPr>
            <p:cNvPr id="39" name="Freeform 39"/>
            <p:cNvSpPr/>
            <p:nvPr/>
          </p:nvSpPr>
          <p:spPr>
            <a:xfrm>
              <a:off x="0" y="0"/>
              <a:ext cx="3414712" cy="914400"/>
            </a:xfrm>
            <a:custGeom>
              <a:avLst/>
              <a:gdLst/>
              <a:ahLst/>
              <a:cxnLst/>
              <a:rect l="l" t="t" r="r" b="b"/>
              <a:pathLst>
                <a:path w="3414712" h="914400">
                  <a:moveTo>
                    <a:pt x="0" y="0"/>
                  </a:moveTo>
                  <a:lnTo>
                    <a:pt x="3414712" y="0"/>
                  </a:lnTo>
                  <a:lnTo>
                    <a:pt x="3414712" y="914400"/>
                  </a:lnTo>
                  <a:lnTo>
                    <a:pt x="0" y="914400"/>
                  </a:lnTo>
                  <a:close/>
                </a:path>
              </a:pathLst>
            </a:custGeom>
            <a:blipFill>
              <a:blip r:embed="rId4">
                <a:alphaModFix amt="0"/>
              </a:blip>
              <a:stretch>
                <a:fillRect t="-22764" b="-22764"/>
              </a:stretch>
            </a:blipFill>
          </p:spPr>
        </p:sp>
        <p:sp>
          <p:nvSpPr>
            <p:cNvPr id="40" name="TextBox 40"/>
            <p:cNvSpPr txBox="1"/>
            <p:nvPr/>
          </p:nvSpPr>
          <p:spPr>
            <a:xfrm>
              <a:off x="0" y="0"/>
              <a:ext cx="3414712" cy="914400"/>
            </a:xfrm>
            <a:prstGeom prst="rect">
              <a:avLst/>
            </a:prstGeom>
          </p:spPr>
          <p:txBody>
            <a:bodyPr lIns="0" tIns="0" rIns="0" bIns="0" rtlCol="0" anchor="ctr"/>
            <a:lstStyle/>
            <a:p>
              <a:pPr marL="0" lvl="0" indent="0" algn="ctr">
                <a:lnSpc>
                  <a:spcPts val="2400"/>
                </a:lnSpc>
                <a:spcBef>
                  <a:spcPct val="0"/>
                </a:spcBef>
              </a:pPr>
              <a:r>
                <a:rPr lang="en-US" sz="2000">
                  <a:solidFill>
                    <a:srgbClr val="00569E"/>
                  </a:solidFill>
                  <a:latin typeface="Now"/>
                  <a:ea typeface="Now"/>
                  <a:cs typeface="Now"/>
                  <a:sym typeface="Now"/>
                </a:rPr>
                <a:t>Ajith Kumar</a:t>
              </a:r>
              <a:r>
                <a:rPr lang="en-US" sz="2000" u="none" strike="noStrike">
                  <a:solidFill>
                    <a:srgbClr val="00569E"/>
                  </a:solidFill>
                  <a:latin typeface="Now"/>
                  <a:ea typeface="Now"/>
                  <a:cs typeface="Now"/>
                  <a:sym typeface="Now"/>
                </a:rPr>
                <a:t>, FCA</a:t>
              </a:r>
            </a:p>
          </p:txBody>
        </p:sp>
      </p:grpSp>
      <p:sp>
        <p:nvSpPr>
          <p:cNvPr id="41" name="AutoShape 41"/>
          <p:cNvSpPr/>
          <p:nvPr/>
        </p:nvSpPr>
        <p:spPr>
          <a:xfrm>
            <a:off x="588365" y="5859932"/>
            <a:ext cx="17723479" cy="0"/>
          </a:xfrm>
          <a:prstGeom prst="line">
            <a:avLst/>
          </a:prstGeom>
          <a:ln w="9525" cap="flat">
            <a:solidFill>
              <a:srgbClr val="00569E"/>
            </a:solidFill>
            <a:prstDash val="solid"/>
            <a:headEnd type="none" w="sm" len="sm"/>
            <a:tailEnd type="none" w="sm" len="sm"/>
          </a:ln>
        </p:spPr>
      </p:sp>
      <p:sp>
        <p:nvSpPr>
          <p:cNvPr id="42" name="AutoShape 42"/>
          <p:cNvSpPr/>
          <p:nvPr/>
        </p:nvSpPr>
        <p:spPr>
          <a:xfrm>
            <a:off x="6542473" y="2795964"/>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43" name="AutoShape 43"/>
          <p:cNvSpPr/>
          <p:nvPr/>
        </p:nvSpPr>
        <p:spPr>
          <a:xfrm>
            <a:off x="12434590" y="2751971"/>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44" name="AutoShape 44"/>
          <p:cNvSpPr/>
          <p:nvPr/>
        </p:nvSpPr>
        <p:spPr>
          <a:xfrm flipH="1">
            <a:off x="6532948" y="6298839"/>
            <a:ext cx="0" cy="2956775"/>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45" name="AutoShape 45"/>
          <p:cNvSpPr/>
          <p:nvPr/>
        </p:nvSpPr>
        <p:spPr>
          <a:xfrm>
            <a:off x="12434590" y="6561906"/>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46" name="AutoShape 46"/>
          <p:cNvSpPr/>
          <p:nvPr/>
        </p:nvSpPr>
        <p:spPr>
          <a:xfrm>
            <a:off x="3898390" y="3602922"/>
            <a:ext cx="841663" cy="0"/>
          </a:xfrm>
          <a:prstGeom prst="line">
            <a:avLst/>
          </a:prstGeom>
          <a:ln w="38100" cap="flat">
            <a:solidFill>
              <a:srgbClr val="00569E"/>
            </a:solidFill>
            <a:prstDash val="solid"/>
            <a:headEnd type="none" w="sm" len="sm"/>
            <a:tailEnd type="none" w="sm" len="sm"/>
          </a:ln>
        </p:spPr>
      </p:sp>
      <p:sp>
        <p:nvSpPr>
          <p:cNvPr id="47" name="AutoShape 47"/>
          <p:cNvSpPr/>
          <p:nvPr/>
        </p:nvSpPr>
        <p:spPr>
          <a:xfrm>
            <a:off x="9761942" y="3583872"/>
            <a:ext cx="841663" cy="0"/>
          </a:xfrm>
          <a:prstGeom prst="line">
            <a:avLst/>
          </a:prstGeom>
          <a:ln w="38100" cap="flat">
            <a:solidFill>
              <a:srgbClr val="00569E"/>
            </a:solidFill>
            <a:prstDash val="solid"/>
            <a:headEnd type="none" w="sm" len="sm"/>
            <a:tailEnd type="none" w="sm" len="sm"/>
          </a:ln>
        </p:spPr>
      </p:sp>
      <p:sp>
        <p:nvSpPr>
          <p:cNvPr id="48" name="AutoShape 48"/>
          <p:cNvSpPr/>
          <p:nvPr/>
        </p:nvSpPr>
        <p:spPr>
          <a:xfrm>
            <a:off x="15678524" y="3620224"/>
            <a:ext cx="841663" cy="0"/>
          </a:xfrm>
          <a:prstGeom prst="line">
            <a:avLst/>
          </a:prstGeom>
          <a:ln w="38100" cap="flat">
            <a:solidFill>
              <a:srgbClr val="00569E"/>
            </a:solidFill>
            <a:prstDash val="solid"/>
            <a:headEnd type="none" w="sm" len="sm"/>
            <a:tailEnd type="none" w="sm" len="sm"/>
          </a:ln>
        </p:spPr>
      </p:sp>
      <p:sp>
        <p:nvSpPr>
          <p:cNvPr id="49" name="AutoShape 49"/>
          <p:cNvSpPr/>
          <p:nvPr/>
        </p:nvSpPr>
        <p:spPr>
          <a:xfrm>
            <a:off x="3681026" y="7249992"/>
            <a:ext cx="841663" cy="0"/>
          </a:xfrm>
          <a:prstGeom prst="line">
            <a:avLst/>
          </a:prstGeom>
          <a:ln w="38100" cap="flat">
            <a:solidFill>
              <a:srgbClr val="00569E"/>
            </a:solidFill>
            <a:prstDash val="solid"/>
            <a:headEnd type="none" w="sm" len="sm"/>
            <a:tailEnd type="none" w="sm" len="sm"/>
          </a:ln>
        </p:spPr>
      </p:sp>
      <p:sp>
        <p:nvSpPr>
          <p:cNvPr id="50" name="AutoShape 50"/>
          <p:cNvSpPr/>
          <p:nvPr/>
        </p:nvSpPr>
        <p:spPr>
          <a:xfrm>
            <a:off x="9761942" y="7376684"/>
            <a:ext cx="841663" cy="0"/>
          </a:xfrm>
          <a:prstGeom prst="line">
            <a:avLst/>
          </a:prstGeom>
          <a:ln w="38100" cap="flat">
            <a:solidFill>
              <a:srgbClr val="00569E"/>
            </a:solidFill>
            <a:prstDash val="solid"/>
            <a:headEnd type="none" w="sm" len="sm"/>
            <a:tailEnd type="none" w="sm" len="sm"/>
          </a:ln>
        </p:spPr>
      </p:sp>
      <p:sp>
        <p:nvSpPr>
          <p:cNvPr id="51" name="AutoShape 51"/>
          <p:cNvSpPr/>
          <p:nvPr/>
        </p:nvSpPr>
        <p:spPr>
          <a:xfrm>
            <a:off x="15757322" y="7086943"/>
            <a:ext cx="841663" cy="0"/>
          </a:xfrm>
          <a:prstGeom prst="line">
            <a:avLst/>
          </a:prstGeom>
          <a:ln w="38100" cap="flat">
            <a:solidFill>
              <a:srgbClr val="00569E"/>
            </a:solidFill>
            <a:prstDash val="solid"/>
            <a:headEnd type="none" w="sm" len="sm"/>
            <a:tailEnd type="none" w="sm" len="sm"/>
          </a:ln>
        </p:spPr>
      </p:sp>
      <p:sp>
        <p:nvSpPr>
          <p:cNvPr id="52" name="TextBox 52"/>
          <p:cNvSpPr txBox="1"/>
          <p:nvPr/>
        </p:nvSpPr>
        <p:spPr>
          <a:xfrm>
            <a:off x="9761942" y="3793422"/>
            <a:ext cx="2599134"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international taxation and business advisory with experience across finance and operational management.</a:t>
            </a:r>
          </a:p>
        </p:txBody>
      </p:sp>
      <p:sp>
        <p:nvSpPr>
          <p:cNvPr id="53" name="TextBox 53"/>
          <p:cNvSpPr txBox="1"/>
          <p:nvPr/>
        </p:nvSpPr>
        <p:spPr>
          <a:xfrm>
            <a:off x="15678524" y="3238129"/>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sp>
        <p:nvSpPr>
          <p:cNvPr id="54" name="TextBox 54"/>
          <p:cNvSpPr txBox="1"/>
          <p:nvPr/>
        </p:nvSpPr>
        <p:spPr>
          <a:xfrm>
            <a:off x="9761942" y="7742625"/>
            <a:ext cx="2075062" cy="1325880"/>
          </a:xfrm>
          <a:prstGeom prst="rect">
            <a:avLst/>
          </a:prstGeom>
        </p:spPr>
        <p:txBody>
          <a:bodyPr lIns="0" tIns="0" rIns="0" bIns="0" rtlCol="0" anchor="t">
            <a:spAutoFit/>
          </a:bodyPr>
          <a:lstStyle/>
          <a:p>
            <a:pPr algn="l">
              <a:lnSpc>
                <a:spcPts val="2160"/>
              </a:lnSpc>
            </a:pPr>
            <a:r>
              <a:rPr lang="en-US" sz="1500" spc="-37" dirty="0">
                <a:solidFill>
                  <a:srgbClr val="000000"/>
                </a:solidFill>
                <a:latin typeface="Montserrat"/>
                <a:ea typeface="Montserrat"/>
                <a:cs typeface="Montserrat"/>
                <a:sym typeface="Montserrat"/>
              </a:rPr>
              <a:t>Specialist in statutory audits, banking audits, tax administration, and corporate compliance advisory.</a:t>
            </a:r>
          </a:p>
        </p:txBody>
      </p:sp>
      <p:sp>
        <p:nvSpPr>
          <p:cNvPr id="55" name="TextBox 55"/>
          <p:cNvSpPr txBox="1"/>
          <p:nvPr/>
        </p:nvSpPr>
        <p:spPr>
          <a:xfrm>
            <a:off x="3681026" y="6877393"/>
            <a:ext cx="903684" cy="190500"/>
          </a:xfrm>
          <a:prstGeom prst="rect">
            <a:avLst/>
          </a:prstGeom>
        </p:spPr>
        <p:txBody>
          <a:bodyPr lIns="0" tIns="0" rIns="0" bIns="0" rtlCol="0" anchor="t">
            <a:spAutoFit/>
          </a:bodyPr>
          <a:lstStyle/>
          <a:p>
            <a:pPr algn="ctr">
              <a:lnSpc>
                <a:spcPts val="1559"/>
              </a:lnSpc>
            </a:pPr>
            <a:r>
              <a:rPr lang="en-US" sz="1299" spc="-32">
                <a:solidFill>
                  <a:srgbClr val="000000"/>
                </a:solidFill>
                <a:latin typeface="Montserrat"/>
                <a:ea typeface="Montserrat"/>
                <a:cs typeface="Montserrat"/>
                <a:sym typeface="Montserrat"/>
              </a:rPr>
              <a:t>PARTNER</a:t>
            </a:r>
          </a:p>
        </p:txBody>
      </p:sp>
      <p:sp>
        <p:nvSpPr>
          <p:cNvPr id="56" name="TextBox 56"/>
          <p:cNvSpPr txBox="1"/>
          <p:nvPr/>
        </p:nvSpPr>
        <p:spPr>
          <a:xfrm>
            <a:off x="15757322" y="7609275"/>
            <a:ext cx="2390359"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transfer pricing, assurance engagements, compliance and healthcare sector audits.</a:t>
            </a:r>
          </a:p>
        </p:txBody>
      </p:sp>
      <p:grpSp>
        <p:nvGrpSpPr>
          <p:cNvPr id="57" name="Group 57"/>
          <p:cNvGrpSpPr/>
          <p:nvPr/>
        </p:nvGrpSpPr>
        <p:grpSpPr>
          <a:xfrm>
            <a:off x="12921999" y="6270372"/>
            <a:ext cx="2590038" cy="3019082"/>
            <a:chOff x="0" y="0"/>
            <a:chExt cx="3453384" cy="4025443"/>
          </a:xfrm>
        </p:grpSpPr>
        <p:sp>
          <p:nvSpPr>
            <p:cNvPr id="58" name="Freeform 58"/>
            <p:cNvSpPr/>
            <p:nvPr/>
          </p:nvSpPr>
          <p:spPr>
            <a:xfrm>
              <a:off x="12192" y="14212"/>
              <a:ext cx="3429000" cy="3997020"/>
            </a:xfrm>
            <a:custGeom>
              <a:avLst/>
              <a:gdLst/>
              <a:ahLst/>
              <a:cxnLst/>
              <a:rect l="l" t="t" r="r" b="b"/>
              <a:pathLst>
                <a:path w="3429000" h="3997020">
                  <a:moveTo>
                    <a:pt x="0" y="0"/>
                  </a:moveTo>
                  <a:lnTo>
                    <a:pt x="3429000" y="0"/>
                  </a:lnTo>
                  <a:lnTo>
                    <a:pt x="3429000" y="3997019"/>
                  </a:lnTo>
                  <a:lnTo>
                    <a:pt x="0" y="3997019"/>
                  </a:lnTo>
                  <a:close/>
                </a:path>
              </a:pathLst>
            </a:custGeom>
            <a:blipFill>
              <a:blip r:embed="rId9"/>
              <a:stretch>
                <a:fillRect l="-2699" t="-355" r="-2737" b="-287"/>
              </a:stretch>
            </a:blipFill>
          </p:spPr>
        </p:sp>
        <p:sp>
          <p:nvSpPr>
            <p:cNvPr id="59" name="Freeform 59"/>
            <p:cNvSpPr/>
            <p:nvPr/>
          </p:nvSpPr>
          <p:spPr>
            <a:xfrm>
              <a:off x="0" y="0"/>
              <a:ext cx="3453384" cy="4025443"/>
            </a:xfrm>
            <a:custGeom>
              <a:avLst/>
              <a:gdLst/>
              <a:ahLst/>
              <a:cxnLst/>
              <a:rect l="l" t="t" r="r" b="b"/>
              <a:pathLst>
                <a:path w="3453384" h="4025443">
                  <a:moveTo>
                    <a:pt x="182880" y="0"/>
                  </a:moveTo>
                  <a:lnTo>
                    <a:pt x="256032" y="0"/>
                  </a:lnTo>
                  <a:lnTo>
                    <a:pt x="256032" y="28423"/>
                  </a:lnTo>
                  <a:lnTo>
                    <a:pt x="182880" y="28423"/>
                  </a:lnTo>
                  <a:close/>
                  <a:moveTo>
                    <a:pt x="353568" y="0"/>
                  </a:moveTo>
                  <a:lnTo>
                    <a:pt x="426720" y="0"/>
                  </a:lnTo>
                  <a:lnTo>
                    <a:pt x="426720" y="28423"/>
                  </a:lnTo>
                  <a:lnTo>
                    <a:pt x="353568" y="28423"/>
                  </a:lnTo>
                  <a:close/>
                  <a:moveTo>
                    <a:pt x="524256" y="0"/>
                  </a:moveTo>
                  <a:lnTo>
                    <a:pt x="597408" y="0"/>
                  </a:lnTo>
                  <a:lnTo>
                    <a:pt x="597408" y="28423"/>
                  </a:lnTo>
                  <a:lnTo>
                    <a:pt x="524256" y="28423"/>
                  </a:lnTo>
                  <a:close/>
                  <a:moveTo>
                    <a:pt x="694944" y="0"/>
                  </a:moveTo>
                  <a:lnTo>
                    <a:pt x="768096" y="0"/>
                  </a:lnTo>
                  <a:lnTo>
                    <a:pt x="768096" y="28423"/>
                  </a:lnTo>
                  <a:lnTo>
                    <a:pt x="694944" y="28423"/>
                  </a:lnTo>
                  <a:close/>
                  <a:moveTo>
                    <a:pt x="865632" y="0"/>
                  </a:moveTo>
                  <a:lnTo>
                    <a:pt x="938784" y="0"/>
                  </a:lnTo>
                  <a:lnTo>
                    <a:pt x="938784" y="28423"/>
                  </a:lnTo>
                  <a:lnTo>
                    <a:pt x="865632" y="28423"/>
                  </a:lnTo>
                  <a:close/>
                  <a:moveTo>
                    <a:pt x="1036320" y="0"/>
                  </a:moveTo>
                  <a:lnTo>
                    <a:pt x="1109472" y="0"/>
                  </a:lnTo>
                  <a:lnTo>
                    <a:pt x="1109472" y="28423"/>
                  </a:lnTo>
                  <a:lnTo>
                    <a:pt x="1036320" y="28423"/>
                  </a:lnTo>
                  <a:close/>
                  <a:moveTo>
                    <a:pt x="1207008" y="0"/>
                  </a:moveTo>
                  <a:lnTo>
                    <a:pt x="1280160" y="0"/>
                  </a:lnTo>
                  <a:lnTo>
                    <a:pt x="1280160" y="28423"/>
                  </a:lnTo>
                  <a:lnTo>
                    <a:pt x="1207008" y="28423"/>
                  </a:lnTo>
                  <a:close/>
                  <a:moveTo>
                    <a:pt x="1377696" y="28423"/>
                  </a:moveTo>
                  <a:lnTo>
                    <a:pt x="1450848" y="28423"/>
                  </a:lnTo>
                  <a:lnTo>
                    <a:pt x="1377696" y="28423"/>
                  </a:lnTo>
                  <a:close/>
                  <a:moveTo>
                    <a:pt x="1548384" y="28423"/>
                  </a:moveTo>
                  <a:lnTo>
                    <a:pt x="1621536" y="28423"/>
                  </a:lnTo>
                  <a:lnTo>
                    <a:pt x="1548384" y="28423"/>
                  </a:lnTo>
                  <a:close/>
                  <a:moveTo>
                    <a:pt x="1719072" y="28423"/>
                  </a:moveTo>
                  <a:lnTo>
                    <a:pt x="1792224" y="28423"/>
                  </a:lnTo>
                  <a:lnTo>
                    <a:pt x="1719072" y="28423"/>
                  </a:lnTo>
                  <a:close/>
                  <a:moveTo>
                    <a:pt x="1889760" y="0"/>
                  </a:moveTo>
                  <a:lnTo>
                    <a:pt x="1962912" y="0"/>
                  </a:lnTo>
                  <a:lnTo>
                    <a:pt x="1962912" y="28423"/>
                  </a:lnTo>
                  <a:lnTo>
                    <a:pt x="1889760" y="28423"/>
                  </a:lnTo>
                  <a:close/>
                  <a:moveTo>
                    <a:pt x="2060448" y="28423"/>
                  </a:moveTo>
                  <a:lnTo>
                    <a:pt x="2133600" y="28423"/>
                  </a:lnTo>
                  <a:lnTo>
                    <a:pt x="2060448" y="28423"/>
                  </a:lnTo>
                  <a:close/>
                  <a:moveTo>
                    <a:pt x="2231136" y="28423"/>
                  </a:moveTo>
                  <a:lnTo>
                    <a:pt x="2304288" y="28423"/>
                  </a:lnTo>
                  <a:lnTo>
                    <a:pt x="2231136" y="28423"/>
                  </a:lnTo>
                  <a:close/>
                  <a:moveTo>
                    <a:pt x="2401824" y="28423"/>
                  </a:moveTo>
                  <a:lnTo>
                    <a:pt x="2474976" y="28423"/>
                  </a:lnTo>
                  <a:lnTo>
                    <a:pt x="2401824" y="28423"/>
                  </a:lnTo>
                  <a:close/>
                  <a:moveTo>
                    <a:pt x="2572512" y="28423"/>
                  </a:moveTo>
                  <a:lnTo>
                    <a:pt x="2645664" y="28423"/>
                  </a:lnTo>
                  <a:lnTo>
                    <a:pt x="2572512" y="28423"/>
                  </a:lnTo>
                  <a:close/>
                  <a:moveTo>
                    <a:pt x="2743200" y="0"/>
                  </a:moveTo>
                  <a:lnTo>
                    <a:pt x="2816352" y="0"/>
                  </a:lnTo>
                  <a:lnTo>
                    <a:pt x="2816352" y="28423"/>
                  </a:lnTo>
                  <a:lnTo>
                    <a:pt x="2743200" y="28423"/>
                  </a:lnTo>
                  <a:close/>
                  <a:moveTo>
                    <a:pt x="2913888" y="28423"/>
                  </a:moveTo>
                  <a:lnTo>
                    <a:pt x="2987040" y="28423"/>
                  </a:lnTo>
                  <a:lnTo>
                    <a:pt x="2913888" y="28423"/>
                  </a:lnTo>
                  <a:close/>
                  <a:moveTo>
                    <a:pt x="3084576" y="28423"/>
                  </a:moveTo>
                  <a:lnTo>
                    <a:pt x="3157728" y="28423"/>
                  </a:lnTo>
                  <a:lnTo>
                    <a:pt x="3084576" y="28423"/>
                  </a:lnTo>
                  <a:close/>
                  <a:moveTo>
                    <a:pt x="3255264" y="28423"/>
                  </a:moveTo>
                  <a:lnTo>
                    <a:pt x="3328416" y="28423"/>
                  </a:lnTo>
                  <a:lnTo>
                    <a:pt x="3255264" y="28423"/>
                  </a:lnTo>
                  <a:close/>
                  <a:moveTo>
                    <a:pt x="3425952" y="28423"/>
                  </a:moveTo>
                  <a:lnTo>
                    <a:pt x="3441192" y="28423"/>
                  </a:lnTo>
                  <a:cubicBezTo>
                    <a:pt x="3447923" y="28423"/>
                    <a:pt x="3453384" y="34789"/>
                    <a:pt x="3453384" y="42635"/>
                  </a:cubicBezTo>
                  <a:lnTo>
                    <a:pt x="3453384" y="81717"/>
                  </a:lnTo>
                  <a:lnTo>
                    <a:pt x="3429000" y="81717"/>
                  </a:lnTo>
                  <a:lnTo>
                    <a:pt x="3429000" y="14212"/>
                  </a:lnTo>
                  <a:lnTo>
                    <a:pt x="3441192" y="14212"/>
                  </a:lnTo>
                  <a:lnTo>
                    <a:pt x="3441192" y="28423"/>
                  </a:lnTo>
                  <a:lnTo>
                    <a:pt x="3425952" y="28423"/>
                  </a:lnTo>
                  <a:close/>
                  <a:moveTo>
                    <a:pt x="3453384" y="223833"/>
                  </a:moveTo>
                  <a:lnTo>
                    <a:pt x="3453384" y="309103"/>
                  </a:lnTo>
                  <a:lnTo>
                    <a:pt x="3429000" y="309103"/>
                  </a:lnTo>
                  <a:lnTo>
                    <a:pt x="3429000" y="195410"/>
                  </a:lnTo>
                  <a:close/>
                  <a:moveTo>
                    <a:pt x="3429000" y="394373"/>
                  </a:moveTo>
                  <a:lnTo>
                    <a:pt x="3429000" y="479642"/>
                  </a:lnTo>
                  <a:lnTo>
                    <a:pt x="3429000" y="394373"/>
                  </a:lnTo>
                  <a:close/>
                  <a:moveTo>
                    <a:pt x="3429000" y="593335"/>
                  </a:moveTo>
                  <a:lnTo>
                    <a:pt x="3429000" y="678605"/>
                  </a:lnTo>
                  <a:lnTo>
                    <a:pt x="3429000" y="593335"/>
                  </a:lnTo>
                  <a:close/>
                  <a:moveTo>
                    <a:pt x="3429000" y="792298"/>
                  </a:moveTo>
                  <a:lnTo>
                    <a:pt x="3429000" y="877568"/>
                  </a:lnTo>
                  <a:lnTo>
                    <a:pt x="3429000" y="792298"/>
                  </a:lnTo>
                  <a:close/>
                  <a:moveTo>
                    <a:pt x="3429000" y="991261"/>
                  </a:moveTo>
                  <a:lnTo>
                    <a:pt x="3429000" y="1076531"/>
                  </a:lnTo>
                  <a:lnTo>
                    <a:pt x="3429000" y="991261"/>
                  </a:lnTo>
                  <a:close/>
                  <a:moveTo>
                    <a:pt x="3429000" y="1190224"/>
                  </a:moveTo>
                  <a:lnTo>
                    <a:pt x="3429000" y="1275493"/>
                  </a:lnTo>
                  <a:lnTo>
                    <a:pt x="3429000" y="1190224"/>
                  </a:lnTo>
                  <a:close/>
                  <a:moveTo>
                    <a:pt x="3429000" y="1389186"/>
                  </a:moveTo>
                  <a:lnTo>
                    <a:pt x="3429000" y="1474456"/>
                  </a:lnTo>
                  <a:lnTo>
                    <a:pt x="3429000" y="1389186"/>
                  </a:lnTo>
                  <a:close/>
                  <a:moveTo>
                    <a:pt x="3429000" y="1588149"/>
                  </a:moveTo>
                  <a:lnTo>
                    <a:pt x="3429000" y="1673419"/>
                  </a:lnTo>
                  <a:lnTo>
                    <a:pt x="3429000" y="1588149"/>
                  </a:lnTo>
                  <a:close/>
                  <a:moveTo>
                    <a:pt x="3429000" y="1787112"/>
                  </a:moveTo>
                  <a:lnTo>
                    <a:pt x="3429000" y="1872382"/>
                  </a:lnTo>
                  <a:lnTo>
                    <a:pt x="3429000" y="1787112"/>
                  </a:lnTo>
                  <a:close/>
                  <a:moveTo>
                    <a:pt x="3429000" y="1986075"/>
                  </a:moveTo>
                  <a:lnTo>
                    <a:pt x="3429000" y="2071344"/>
                  </a:lnTo>
                  <a:lnTo>
                    <a:pt x="3429000" y="1986075"/>
                  </a:lnTo>
                  <a:close/>
                  <a:moveTo>
                    <a:pt x="3429000" y="2185037"/>
                  </a:moveTo>
                  <a:lnTo>
                    <a:pt x="3429000" y="2270307"/>
                  </a:lnTo>
                  <a:lnTo>
                    <a:pt x="3429000" y="2185037"/>
                  </a:lnTo>
                  <a:close/>
                  <a:moveTo>
                    <a:pt x="3429000" y="2384000"/>
                  </a:moveTo>
                  <a:lnTo>
                    <a:pt x="3429000" y="2469270"/>
                  </a:lnTo>
                  <a:lnTo>
                    <a:pt x="3429000" y="2384000"/>
                  </a:lnTo>
                  <a:close/>
                  <a:moveTo>
                    <a:pt x="3429000" y="2582963"/>
                  </a:moveTo>
                  <a:lnTo>
                    <a:pt x="3429000" y="2668233"/>
                  </a:lnTo>
                  <a:lnTo>
                    <a:pt x="3429000" y="2582963"/>
                  </a:lnTo>
                  <a:close/>
                  <a:moveTo>
                    <a:pt x="3429000" y="2781926"/>
                  </a:moveTo>
                  <a:lnTo>
                    <a:pt x="3429000" y="2867196"/>
                  </a:lnTo>
                  <a:lnTo>
                    <a:pt x="3429000" y="2781926"/>
                  </a:lnTo>
                  <a:close/>
                  <a:moveTo>
                    <a:pt x="3429000" y="2980888"/>
                  </a:moveTo>
                  <a:lnTo>
                    <a:pt x="3429000" y="3066158"/>
                  </a:lnTo>
                  <a:lnTo>
                    <a:pt x="3429000" y="2980888"/>
                  </a:lnTo>
                  <a:close/>
                  <a:moveTo>
                    <a:pt x="3429000" y="3179851"/>
                  </a:moveTo>
                  <a:lnTo>
                    <a:pt x="3429000" y="3265121"/>
                  </a:lnTo>
                  <a:lnTo>
                    <a:pt x="3429000" y="3179851"/>
                  </a:lnTo>
                  <a:close/>
                  <a:moveTo>
                    <a:pt x="3429000" y="3378814"/>
                  </a:moveTo>
                  <a:lnTo>
                    <a:pt x="3429000" y="3464084"/>
                  </a:lnTo>
                  <a:lnTo>
                    <a:pt x="3429000" y="3378814"/>
                  </a:lnTo>
                  <a:close/>
                  <a:moveTo>
                    <a:pt x="3429000" y="3577777"/>
                  </a:moveTo>
                  <a:lnTo>
                    <a:pt x="3429000" y="3663047"/>
                  </a:lnTo>
                  <a:lnTo>
                    <a:pt x="3429000" y="3577777"/>
                  </a:lnTo>
                  <a:close/>
                  <a:moveTo>
                    <a:pt x="3429000" y="3776739"/>
                  </a:moveTo>
                  <a:lnTo>
                    <a:pt x="3429000" y="3862009"/>
                  </a:lnTo>
                  <a:lnTo>
                    <a:pt x="3429000" y="3776739"/>
                  </a:lnTo>
                  <a:close/>
                  <a:moveTo>
                    <a:pt x="3429000" y="3975702"/>
                  </a:moveTo>
                  <a:lnTo>
                    <a:pt x="3429000" y="4011231"/>
                  </a:lnTo>
                  <a:cubicBezTo>
                    <a:pt x="3429000" y="4019077"/>
                    <a:pt x="3423539" y="4025443"/>
                    <a:pt x="3416808" y="4025443"/>
                  </a:cubicBezTo>
                  <a:lnTo>
                    <a:pt x="3398520" y="4025443"/>
                  </a:lnTo>
                  <a:lnTo>
                    <a:pt x="3398520" y="3997020"/>
                  </a:lnTo>
                  <a:lnTo>
                    <a:pt x="3441192" y="3997020"/>
                  </a:lnTo>
                  <a:lnTo>
                    <a:pt x="3441192" y="4011231"/>
                  </a:lnTo>
                  <a:lnTo>
                    <a:pt x="3429000" y="4011231"/>
                  </a:lnTo>
                  <a:lnTo>
                    <a:pt x="3429000" y="3975702"/>
                  </a:lnTo>
                  <a:close/>
                  <a:moveTo>
                    <a:pt x="3276600" y="4025443"/>
                  </a:moveTo>
                  <a:lnTo>
                    <a:pt x="3203448" y="4025443"/>
                  </a:lnTo>
                  <a:lnTo>
                    <a:pt x="3203448" y="3997020"/>
                  </a:lnTo>
                  <a:lnTo>
                    <a:pt x="3276600" y="3997020"/>
                  </a:lnTo>
                  <a:close/>
                  <a:moveTo>
                    <a:pt x="3105912" y="3997020"/>
                  </a:moveTo>
                  <a:lnTo>
                    <a:pt x="3032760" y="3997020"/>
                  </a:lnTo>
                  <a:lnTo>
                    <a:pt x="3105912" y="3997020"/>
                  </a:lnTo>
                  <a:close/>
                  <a:moveTo>
                    <a:pt x="2935224" y="3997020"/>
                  </a:moveTo>
                  <a:lnTo>
                    <a:pt x="2862072" y="3997020"/>
                  </a:lnTo>
                  <a:lnTo>
                    <a:pt x="2935224" y="3997020"/>
                  </a:lnTo>
                  <a:close/>
                  <a:moveTo>
                    <a:pt x="2764536" y="3997020"/>
                  </a:moveTo>
                  <a:lnTo>
                    <a:pt x="2691384" y="3997020"/>
                  </a:lnTo>
                  <a:lnTo>
                    <a:pt x="2764536" y="3997020"/>
                  </a:lnTo>
                  <a:close/>
                  <a:moveTo>
                    <a:pt x="2593848" y="3997020"/>
                  </a:moveTo>
                  <a:lnTo>
                    <a:pt x="2545080" y="3997020"/>
                  </a:lnTo>
                  <a:lnTo>
                    <a:pt x="2618232" y="3997020"/>
                  </a:lnTo>
                  <a:close/>
                  <a:moveTo>
                    <a:pt x="2447544" y="3997020"/>
                  </a:moveTo>
                  <a:lnTo>
                    <a:pt x="2374392" y="3997020"/>
                  </a:lnTo>
                  <a:lnTo>
                    <a:pt x="2447544" y="3997020"/>
                  </a:lnTo>
                  <a:close/>
                  <a:moveTo>
                    <a:pt x="2276856" y="3997020"/>
                  </a:moveTo>
                  <a:lnTo>
                    <a:pt x="2203704" y="3997020"/>
                  </a:lnTo>
                  <a:lnTo>
                    <a:pt x="2276856" y="3997020"/>
                  </a:lnTo>
                  <a:close/>
                  <a:moveTo>
                    <a:pt x="2106168" y="3997020"/>
                  </a:moveTo>
                  <a:lnTo>
                    <a:pt x="2033016" y="3997020"/>
                  </a:lnTo>
                  <a:lnTo>
                    <a:pt x="2106168" y="3997020"/>
                  </a:lnTo>
                  <a:close/>
                  <a:moveTo>
                    <a:pt x="1935480" y="3997020"/>
                  </a:moveTo>
                  <a:lnTo>
                    <a:pt x="1862328" y="3997020"/>
                  </a:lnTo>
                  <a:lnTo>
                    <a:pt x="1935480" y="3997020"/>
                  </a:lnTo>
                  <a:close/>
                  <a:moveTo>
                    <a:pt x="1764792" y="3997020"/>
                  </a:moveTo>
                  <a:lnTo>
                    <a:pt x="1691640" y="3997020"/>
                  </a:lnTo>
                  <a:lnTo>
                    <a:pt x="1764792" y="3997020"/>
                  </a:lnTo>
                  <a:close/>
                  <a:moveTo>
                    <a:pt x="1594104" y="3997020"/>
                  </a:moveTo>
                  <a:lnTo>
                    <a:pt x="1520952" y="3997020"/>
                  </a:lnTo>
                  <a:lnTo>
                    <a:pt x="1594104" y="3997020"/>
                  </a:lnTo>
                  <a:close/>
                  <a:moveTo>
                    <a:pt x="1423416" y="3997020"/>
                  </a:moveTo>
                  <a:lnTo>
                    <a:pt x="1350264" y="3997020"/>
                  </a:lnTo>
                  <a:lnTo>
                    <a:pt x="1423416" y="3997020"/>
                  </a:lnTo>
                  <a:close/>
                  <a:moveTo>
                    <a:pt x="1252728" y="3997020"/>
                  </a:moveTo>
                  <a:lnTo>
                    <a:pt x="1179576" y="3997020"/>
                  </a:lnTo>
                  <a:lnTo>
                    <a:pt x="1252728" y="3997020"/>
                  </a:lnTo>
                  <a:close/>
                  <a:moveTo>
                    <a:pt x="1082040" y="3997020"/>
                  </a:moveTo>
                  <a:lnTo>
                    <a:pt x="1008888" y="3997020"/>
                  </a:lnTo>
                  <a:lnTo>
                    <a:pt x="1082040" y="3997020"/>
                  </a:lnTo>
                  <a:close/>
                  <a:moveTo>
                    <a:pt x="911352" y="3997020"/>
                  </a:moveTo>
                  <a:lnTo>
                    <a:pt x="838200" y="3997020"/>
                  </a:lnTo>
                  <a:lnTo>
                    <a:pt x="911352" y="3997020"/>
                  </a:lnTo>
                  <a:close/>
                  <a:moveTo>
                    <a:pt x="740664" y="3997020"/>
                  </a:moveTo>
                  <a:lnTo>
                    <a:pt x="667512" y="3997020"/>
                  </a:lnTo>
                  <a:lnTo>
                    <a:pt x="740664" y="3997020"/>
                  </a:lnTo>
                  <a:close/>
                  <a:moveTo>
                    <a:pt x="569976" y="3997020"/>
                  </a:moveTo>
                  <a:lnTo>
                    <a:pt x="496824" y="3997020"/>
                  </a:lnTo>
                  <a:lnTo>
                    <a:pt x="569976" y="3997020"/>
                  </a:lnTo>
                  <a:close/>
                  <a:moveTo>
                    <a:pt x="399288" y="3997020"/>
                  </a:moveTo>
                  <a:lnTo>
                    <a:pt x="326136" y="3997020"/>
                  </a:lnTo>
                  <a:lnTo>
                    <a:pt x="399288" y="3997020"/>
                  </a:lnTo>
                  <a:close/>
                  <a:moveTo>
                    <a:pt x="228600" y="3997020"/>
                  </a:moveTo>
                  <a:lnTo>
                    <a:pt x="155448" y="3997020"/>
                  </a:lnTo>
                  <a:lnTo>
                    <a:pt x="228600" y="3997020"/>
                  </a:lnTo>
                  <a:close/>
                  <a:moveTo>
                    <a:pt x="57912" y="3997020"/>
                  </a:moveTo>
                  <a:lnTo>
                    <a:pt x="12192" y="3997020"/>
                  </a:lnTo>
                  <a:cubicBezTo>
                    <a:pt x="5461" y="3997020"/>
                    <a:pt x="0" y="3990654"/>
                    <a:pt x="0" y="3982808"/>
                  </a:cubicBezTo>
                  <a:lnTo>
                    <a:pt x="0" y="3979255"/>
                  </a:lnTo>
                  <a:lnTo>
                    <a:pt x="24384" y="3979255"/>
                  </a:lnTo>
                  <a:lnTo>
                    <a:pt x="24384" y="4011231"/>
                  </a:lnTo>
                  <a:lnTo>
                    <a:pt x="12192" y="4011231"/>
                  </a:lnTo>
                  <a:lnTo>
                    <a:pt x="12192" y="3997020"/>
                  </a:lnTo>
                  <a:lnTo>
                    <a:pt x="57912" y="3997020"/>
                  </a:lnTo>
                  <a:close/>
                  <a:moveTo>
                    <a:pt x="0" y="3865562"/>
                  </a:moveTo>
                  <a:lnTo>
                    <a:pt x="0" y="3780292"/>
                  </a:lnTo>
                  <a:lnTo>
                    <a:pt x="24384" y="3780292"/>
                  </a:lnTo>
                  <a:lnTo>
                    <a:pt x="24384" y="3865562"/>
                  </a:lnTo>
                  <a:close/>
                  <a:moveTo>
                    <a:pt x="24384" y="3666599"/>
                  </a:moveTo>
                  <a:lnTo>
                    <a:pt x="24384" y="3581329"/>
                  </a:lnTo>
                  <a:lnTo>
                    <a:pt x="24384" y="3666599"/>
                  </a:lnTo>
                  <a:close/>
                  <a:moveTo>
                    <a:pt x="24384" y="3467636"/>
                  </a:moveTo>
                  <a:lnTo>
                    <a:pt x="24384" y="3382367"/>
                  </a:lnTo>
                  <a:lnTo>
                    <a:pt x="24384" y="3467636"/>
                  </a:lnTo>
                  <a:close/>
                  <a:moveTo>
                    <a:pt x="0" y="3268674"/>
                  </a:moveTo>
                  <a:lnTo>
                    <a:pt x="0" y="3183404"/>
                  </a:lnTo>
                  <a:lnTo>
                    <a:pt x="24384" y="3183404"/>
                  </a:lnTo>
                  <a:lnTo>
                    <a:pt x="24384" y="3268674"/>
                  </a:lnTo>
                  <a:close/>
                  <a:moveTo>
                    <a:pt x="24384" y="3069711"/>
                  </a:moveTo>
                  <a:lnTo>
                    <a:pt x="24384" y="2984441"/>
                  </a:lnTo>
                  <a:lnTo>
                    <a:pt x="24384" y="3069711"/>
                  </a:lnTo>
                  <a:close/>
                  <a:moveTo>
                    <a:pt x="24384" y="2870748"/>
                  </a:moveTo>
                  <a:lnTo>
                    <a:pt x="24384" y="2785479"/>
                  </a:lnTo>
                  <a:lnTo>
                    <a:pt x="24384" y="2870748"/>
                  </a:lnTo>
                  <a:close/>
                  <a:moveTo>
                    <a:pt x="24384" y="2671786"/>
                  </a:moveTo>
                  <a:lnTo>
                    <a:pt x="24384" y="2586516"/>
                  </a:lnTo>
                  <a:lnTo>
                    <a:pt x="24384" y="2671786"/>
                  </a:lnTo>
                  <a:close/>
                  <a:moveTo>
                    <a:pt x="24384" y="2472823"/>
                  </a:moveTo>
                  <a:lnTo>
                    <a:pt x="24384" y="2387553"/>
                  </a:lnTo>
                  <a:lnTo>
                    <a:pt x="24384" y="2472823"/>
                  </a:lnTo>
                  <a:close/>
                  <a:moveTo>
                    <a:pt x="0" y="2273860"/>
                  </a:moveTo>
                  <a:lnTo>
                    <a:pt x="0" y="2188590"/>
                  </a:lnTo>
                  <a:lnTo>
                    <a:pt x="24384" y="2188590"/>
                  </a:lnTo>
                  <a:lnTo>
                    <a:pt x="24384" y="2273860"/>
                  </a:lnTo>
                  <a:close/>
                  <a:moveTo>
                    <a:pt x="24384" y="2074897"/>
                  </a:moveTo>
                  <a:lnTo>
                    <a:pt x="24384" y="1989627"/>
                  </a:lnTo>
                  <a:lnTo>
                    <a:pt x="24384" y="2074897"/>
                  </a:lnTo>
                  <a:close/>
                  <a:moveTo>
                    <a:pt x="24384" y="1875934"/>
                  </a:moveTo>
                  <a:lnTo>
                    <a:pt x="24384" y="1790665"/>
                  </a:lnTo>
                  <a:lnTo>
                    <a:pt x="24384" y="1875934"/>
                  </a:lnTo>
                  <a:close/>
                  <a:moveTo>
                    <a:pt x="24384" y="1676972"/>
                  </a:moveTo>
                  <a:lnTo>
                    <a:pt x="24384" y="1591702"/>
                  </a:lnTo>
                  <a:lnTo>
                    <a:pt x="24384" y="1676972"/>
                  </a:lnTo>
                  <a:close/>
                  <a:moveTo>
                    <a:pt x="0" y="1478009"/>
                  </a:moveTo>
                  <a:lnTo>
                    <a:pt x="0" y="1392739"/>
                  </a:lnTo>
                  <a:lnTo>
                    <a:pt x="24384" y="1392739"/>
                  </a:lnTo>
                  <a:lnTo>
                    <a:pt x="24384" y="1478009"/>
                  </a:lnTo>
                  <a:close/>
                  <a:moveTo>
                    <a:pt x="0" y="1279046"/>
                  </a:moveTo>
                  <a:lnTo>
                    <a:pt x="0" y="1193776"/>
                  </a:lnTo>
                  <a:lnTo>
                    <a:pt x="24384" y="1193776"/>
                  </a:lnTo>
                  <a:lnTo>
                    <a:pt x="24384" y="1279046"/>
                  </a:lnTo>
                  <a:close/>
                  <a:moveTo>
                    <a:pt x="0" y="1080083"/>
                  </a:moveTo>
                  <a:lnTo>
                    <a:pt x="0" y="994814"/>
                  </a:lnTo>
                  <a:lnTo>
                    <a:pt x="24384" y="994814"/>
                  </a:lnTo>
                  <a:lnTo>
                    <a:pt x="24384" y="1080083"/>
                  </a:lnTo>
                  <a:close/>
                  <a:moveTo>
                    <a:pt x="0" y="881121"/>
                  </a:moveTo>
                  <a:lnTo>
                    <a:pt x="0" y="795851"/>
                  </a:lnTo>
                  <a:lnTo>
                    <a:pt x="24384" y="795851"/>
                  </a:lnTo>
                  <a:lnTo>
                    <a:pt x="24384" y="881121"/>
                  </a:lnTo>
                  <a:close/>
                  <a:moveTo>
                    <a:pt x="0" y="682158"/>
                  </a:moveTo>
                  <a:lnTo>
                    <a:pt x="0" y="596888"/>
                  </a:lnTo>
                  <a:lnTo>
                    <a:pt x="24384" y="596888"/>
                  </a:lnTo>
                  <a:lnTo>
                    <a:pt x="24384" y="682158"/>
                  </a:lnTo>
                  <a:close/>
                  <a:moveTo>
                    <a:pt x="0" y="483195"/>
                  </a:moveTo>
                  <a:lnTo>
                    <a:pt x="0" y="397925"/>
                  </a:lnTo>
                  <a:lnTo>
                    <a:pt x="24384" y="397925"/>
                  </a:lnTo>
                  <a:lnTo>
                    <a:pt x="24384" y="483195"/>
                  </a:lnTo>
                  <a:close/>
                  <a:moveTo>
                    <a:pt x="0" y="284233"/>
                  </a:moveTo>
                  <a:lnTo>
                    <a:pt x="0" y="198963"/>
                  </a:lnTo>
                  <a:lnTo>
                    <a:pt x="24384" y="198963"/>
                  </a:lnTo>
                  <a:lnTo>
                    <a:pt x="24384" y="284233"/>
                  </a:lnTo>
                  <a:close/>
                  <a:moveTo>
                    <a:pt x="0" y="85270"/>
                  </a:moveTo>
                  <a:lnTo>
                    <a:pt x="0" y="14212"/>
                  </a:lnTo>
                  <a:cubicBezTo>
                    <a:pt x="0" y="6366"/>
                    <a:pt x="5461" y="0"/>
                    <a:pt x="12192" y="0"/>
                  </a:cubicBezTo>
                  <a:lnTo>
                    <a:pt x="85344" y="0"/>
                  </a:lnTo>
                  <a:lnTo>
                    <a:pt x="85344" y="28423"/>
                  </a:lnTo>
                  <a:lnTo>
                    <a:pt x="12192" y="28423"/>
                  </a:lnTo>
                  <a:lnTo>
                    <a:pt x="12192" y="14212"/>
                  </a:lnTo>
                  <a:lnTo>
                    <a:pt x="24384" y="14212"/>
                  </a:lnTo>
                  <a:lnTo>
                    <a:pt x="24384" y="85270"/>
                  </a:lnTo>
                  <a:close/>
                </a:path>
              </a:pathLst>
            </a:custGeom>
            <a:solidFill>
              <a:srgbClr val="DDDDDD"/>
            </a:solidFill>
          </p:spPr>
        </p:sp>
      </p:grpSp>
      <p:sp>
        <p:nvSpPr>
          <p:cNvPr id="60" name="TextBox 60"/>
          <p:cNvSpPr txBox="1"/>
          <p:nvPr/>
        </p:nvSpPr>
        <p:spPr>
          <a:xfrm>
            <a:off x="15695301" y="6782143"/>
            <a:ext cx="903684" cy="190500"/>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DIRECTOR</a:t>
            </a:r>
          </a:p>
        </p:txBody>
      </p:sp>
      <p:sp>
        <p:nvSpPr>
          <p:cNvPr id="61" name="TextBox 61"/>
          <p:cNvSpPr txBox="1"/>
          <p:nvPr/>
        </p:nvSpPr>
        <p:spPr>
          <a:xfrm>
            <a:off x="3878570" y="3652990"/>
            <a:ext cx="2397204"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Experienced in bank audits, and financial management across multinational and public sector entities.</a:t>
            </a:r>
          </a:p>
        </p:txBody>
      </p:sp>
      <p:sp>
        <p:nvSpPr>
          <p:cNvPr id="62" name="TextBox 62"/>
          <p:cNvSpPr txBox="1"/>
          <p:nvPr/>
        </p:nvSpPr>
        <p:spPr>
          <a:xfrm>
            <a:off x="15678524" y="3870262"/>
            <a:ext cx="2345768"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audit, tax advisory, and financial planning with strong expertise across regulatory compliance.</a:t>
            </a:r>
          </a:p>
        </p:txBody>
      </p:sp>
      <p:grpSp>
        <p:nvGrpSpPr>
          <p:cNvPr id="63" name="Group 63"/>
          <p:cNvGrpSpPr/>
          <p:nvPr/>
        </p:nvGrpSpPr>
        <p:grpSpPr>
          <a:xfrm>
            <a:off x="941435" y="6143968"/>
            <a:ext cx="2590038" cy="3114332"/>
            <a:chOff x="0" y="0"/>
            <a:chExt cx="3453384" cy="4152443"/>
          </a:xfrm>
        </p:grpSpPr>
        <p:sp>
          <p:nvSpPr>
            <p:cNvPr id="64" name="Freeform 64"/>
            <p:cNvSpPr/>
            <p:nvPr/>
          </p:nvSpPr>
          <p:spPr>
            <a:xfrm>
              <a:off x="12192" y="14660"/>
              <a:ext cx="3429000" cy="4123123"/>
            </a:xfrm>
            <a:custGeom>
              <a:avLst/>
              <a:gdLst/>
              <a:ahLst/>
              <a:cxnLst/>
              <a:rect l="l" t="t" r="r" b="b"/>
              <a:pathLst>
                <a:path w="3429000" h="4123123">
                  <a:moveTo>
                    <a:pt x="0" y="0"/>
                  </a:moveTo>
                  <a:lnTo>
                    <a:pt x="3429000" y="0"/>
                  </a:lnTo>
                  <a:lnTo>
                    <a:pt x="3429000" y="4123123"/>
                  </a:lnTo>
                  <a:lnTo>
                    <a:pt x="0" y="4123123"/>
                  </a:lnTo>
                  <a:close/>
                </a:path>
              </a:pathLst>
            </a:custGeom>
            <a:blipFill>
              <a:blip r:embed="rId10"/>
              <a:stretch>
                <a:fillRect l="-10476" t="-355" r="-10626" b="-360"/>
              </a:stretch>
            </a:blipFill>
          </p:spPr>
        </p:sp>
        <p:sp>
          <p:nvSpPr>
            <p:cNvPr id="65" name="Freeform 65"/>
            <p:cNvSpPr/>
            <p:nvPr/>
          </p:nvSpPr>
          <p:spPr>
            <a:xfrm>
              <a:off x="0" y="0"/>
              <a:ext cx="3453384" cy="4152443"/>
            </a:xfrm>
            <a:custGeom>
              <a:avLst/>
              <a:gdLst/>
              <a:ahLst/>
              <a:cxnLst/>
              <a:rect l="l" t="t" r="r" b="b"/>
              <a:pathLst>
                <a:path w="3453384" h="4152443">
                  <a:moveTo>
                    <a:pt x="182880" y="0"/>
                  </a:moveTo>
                  <a:lnTo>
                    <a:pt x="256032" y="0"/>
                  </a:lnTo>
                  <a:lnTo>
                    <a:pt x="256032" y="29320"/>
                  </a:lnTo>
                  <a:lnTo>
                    <a:pt x="182880" y="29320"/>
                  </a:lnTo>
                  <a:close/>
                  <a:moveTo>
                    <a:pt x="353568" y="0"/>
                  </a:moveTo>
                  <a:lnTo>
                    <a:pt x="426720" y="0"/>
                  </a:lnTo>
                  <a:lnTo>
                    <a:pt x="426720" y="29320"/>
                  </a:lnTo>
                  <a:lnTo>
                    <a:pt x="353568" y="29320"/>
                  </a:lnTo>
                  <a:close/>
                  <a:moveTo>
                    <a:pt x="524256" y="0"/>
                  </a:moveTo>
                  <a:lnTo>
                    <a:pt x="597408" y="0"/>
                  </a:lnTo>
                  <a:lnTo>
                    <a:pt x="597408" y="29320"/>
                  </a:lnTo>
                  <a:lnTo>
                    <a:pt x="524256" y="29320"/>
                  </a:lnTo>
                  <a:close/>
                  <a:moveTo>
                    <a:pt x="694944" y="0"/>
                  </a:moveTo>
                  <a:lnTo>
                    <a:pt x="768096" y="0"/>
                  </a:lnTo>
                  <a:lnTo>
                    <a:pt x="768096" y="29320"/>
                  </a:lnTo>
                  <a:lnTo>
                    <a:pt x="694944" y="29320"/>
                  </a:lnTo>
                  <a:close/>
                  <a:moveTo>
                    <a:pt x="865632" y="0"/>
                  </a:moveTo>
                  <a:lnTo>
                    <a:pt x="938784" y="0"/>
                  </a:lnTo>
                  <a:lnTo>
                    <a:pt x="938784" y="29320"/>
                  </a:lnTo>
                  <a:lnTo>
                    <a:pt x="865632" y="29320"/>
                  </a:lnTo>
                  <a:close/>
                  <a:moveTo>
                    <a:pt x="1036320" y="0"/>
                  </a:moveTo>
                  <a:lnTo>
                    <a:pt x="1109472" y="0"/>
                  </a:lnTo>
                  <a:lnTo>
                    <a:pt x="1109472" y="29320"/>
                  </a:lnTo>
                  <a:lnTo>
                    <a:pt x="1036320" y="29320"/>
                  </a:lnTo>
                  <a:close/>
                  <a:moveTo>
                    <a:pt x="1207008" y="0"/>
                  </a:moveTo>
                  <a:lnTo>
                    <a:pt x="1280160" y="0"/>
                  </a:lnTo>
                  <a:lnTo>
                    <a:pt x="1280160" y="29320"/>
                  </a:lnTo>
                  <a:lnTo>
                    <a:pt x="1207008" y="29320"/>
                  </a:lnTo>
                  <a:close/>
                  <a:moveTo>
                    <a:pt x="1377696" y="29320"/>
                  </a:moveTo>
                  <a:lnTo>
                    <a:pt x="1450848" y="29320"/>
                  </a:lnTo>
                  <a:lnTo>
                    <a:pt x="1377696" y="29320"/>
                  </a:lnTo>
                  <a:close/>
                  <a:moveTo>
                    <a:pt x="1548384" y="29320"/>
                  </a:moveTo>
                  <a:lnTo>
                    <a:pt x="1621536" y="29320"/>
                  </a:lnTo>
                  <a:lnTo>
                    <a:pt x="1548384" y="29320"/>
                  </a:lnTo>
                  <a:close/>
                  <a:moveTo>
                    <a:pt x="1719072" y="29320"/>
                  </a:moveTo>
                  <a:lnTo>
                    <a:pt x="1792224" y="29320"/>
                  </a:lnTo>
                  <a:lnTo>
                    <a:pt x="1719072" y="29320"/>
                  </a:lnTo>
                  <a:close/>
                  <a:moveTo>
                    <a:pt x="1889760" y="0"/>
                  </a:moveTo>
                  <a:lnTo>
                    <a:pt x="1962912" y="0"/>
                  </a:lnTo>
                  <a:lnTo>
                    <a:pt x="1962912" y="29320"/>
                  </a:lnTo>
                  <a:lnTo>
                    <a:pt x="1889760" y="29320"/>
                  </a:lnTo>
                  <a:close/>
                  <a:moveTo>
                    <a:pt x="2060448" y="29320"/>
                  </a:moveTo>
                  <a:lnTo>
                    <a:pt x="2133600" y="29320"/>
                  </a:lnTo>
                  <a:lnTo>
                    <a:pt x="2060448" y="29320"/>
                  </a:lnTo>
                  <a:close/>
                  <a:moveTo>
                    <a:pt x="2231136" y="29320"/>
                  </a:moveTo>
                  <a:lnTo>
                    <a:pt x="2304288" y="29320"/>
                  </a:lnTo>
                  <a:lnTo>
                    <a:pt x="2231136" y="29320"/>
                  </a:lnTo>
                  <a:close/>
                  <a:moveTo>
                    <a:pt x="2401824" y="29320"/>
                  </a:moveTo>
                  <a:lnTo>
                    <a:pt x="2474976" y="29320"/>
                  </a:lnTo>
                  <a:lnTo>
                    <a:pt x="2401824" y="29320"/>
                  </a:lnTo>
                  <a:close/>
                  <a:moveTo>
                    <a:pt x="2572512" y="29320"/>
                  </a:moveTo>
                  <a:lnTo>
                    <a:pt x="2645664" y="29320"/>
                  </a:lnTo>
                  <a:lnTo>
                    <a:pt x="2572512" y="29320"/>
                  </a:lnTo>
                  <a:close/>
                  <a:moveTo>
                    <a:pt x="2743200" y="0"/>
                  </a:moveTo>
                  <a:lnTo>
                    <a:pt x="2816352" y="0"/>
                  </a:lnTo>
                  <a:lnTo>
                    <a:pt x="2816352" y="29320"/>
                  </a:lnTo>
                  <a:lnTo>
                    <a:pt x="2743200" y="29320"/>
                  </a:lnTo>
                  <a:close/>
                  <a:moveTo>
                    <a:pt x="2913888" y="29320"/>
                  </a:moveTo>
                  <a:lnTo>
                    <a:pt x="2987040" y="29320"/>
                  </a:lnTo>
                  <a:lnTo>
                    <a:pt x="2913888" y="29320"/>
                  </a:lnTo>
                  <a:close/>
                  <a:moveTo>
                    <a:pt x="3084576" y="29320"/>
                  </a:moveTo>
                  <a:lnTo>
                    <a:pt x="3157728" y="29320"/>
                  </a:lnTo>
                  <a:lnTo>
                    <a:pt x="3084576" y="29320"/>
                  </a:lnTo>
                  <a:close/>
                  <a:moveTo>
                    <a:pt x="3255264" y="29320"/>
                  </a:moveTo>
                  <a:lnTo>
                    <a:pt x="3328416" y="29320"/>
                  </a:lnTo>
                  <a:lnTo>
                    <a:pt x="3255264" y="29320"/>
                  </a:lnTo>
                  <a:close/>
                  <a:moveTo>
                    <a:pt x="3425952" y="29320"/>
                  </a:moveTo>
                  <a:lnTo>
                    <a:pt x="3441192" y="29320"/>
                  </a:lnTo>
                  <a:cubicBezTo>
                    <a:pt x="3447923" y="29320"/>
                    <a:pt x="3453384" y="35886"/>
                    <a:pt x="3453384" y="43980"/>
                  </a:cubicBezTo>
                  <a:lnTo>
                    <a:pt x="3453384" y="84295"/>
                  </a:lnTo>
                  <a:lnTo>
                    <a:pt x="3429000" y="84295"/>
                  </a:lnTo>
                  <a:lnTo>
                    <a:pt x="3429000" y="14660"/>
                  </a:lnTo>
                  <a:lnTo>
                    <a:pt x="3441192" y="14660"/>
                  </a:lnTo>
                  <a:lnTo>
                    <a:pt x="3441192" y="29320"/>
                  </a:lnTo>
                  <a:lnTo>
                    <a:pt x="3425952" y="29320"/>
                  </a:lnTo>
                  <a:close/>
                  <a:moveTo>
                    <a:pt x="3453384" y="230895"/>
                  </a:moveTo>
                  <a:lnTo>
                    <a:pt x="3453384" y="318855"/>
                  </a:lnTo>
                  <a:lnTo>
                    <a:pt x="3429000" y="318855"/>
                  </a:lnTo>
                  <a:lnTo>
                    <a:pt x="3429000" y="201575"/>
                  </a:lnTo>
                  <a:close/>
                  <a:moveTo>
                    <a:pt x="3429000" y="406815"/>
                  </a:moveTo>
                  <a:lnTo>
                    <a:pt x="3429000" y="494775"/>
                  </a:lnTo>
                  <a:lnTo>
                    <a:pt x="3429000" y="406815"/>
                  </a:lnTo>
                  <a:close/>
                  <a:moveTo>
                    <a:pt x="3429000" y="612055"/>
                  </a:moveTo>
                  <a:lnTo>
                    <a:pt x="3429000" y="700015"/>
                  </a:lnTo>
                  <a:lnTo>
                    <a:pt x="3429000" y="612055"/>
                  </a:lnTo>
                  <a:close/>
                  <a:moveTo>
                    <a:pt x="3429000" y="817295"/>
                  </a:moveTo>
                  <a:lnTo>
                    <a:pt x="3429000" y="905255"/>
                  </a:lnTo>
                  <a:lnTo>
                    <a:pt x="3429000" y="817295"/>
                  </a:lnTo>
                  <a:close/>
                  <a:moveTo>
                    <a:pt x="3429000" y="1022534"/>
                  </a:moveTo>
                  <a:lnTo>
                    <a:pt x="3429000" y="1110494"/>
                  </a:lnTo>
                  <a:lnTo>
                    <a:pt x="3429000" y="1022534"/>
                  </a:lnTo>
                  <a:close/>
                  <a:moveTo>
                    <a:pt x="3429000" y="1227774"/>
                  </a:moveTo>
                  <a:lnTo>
                    <a:pt x="3429000" y="1315734"/>
                  </a:lnTo>
                  <a:lnTo>
                    <a:pt x="3429000" y="1227774"/>
                  </a:lnTo>
                  <a:close/>
                  <a:moveTo>
                    <a:pt x="3429000" y="1433014"/>
                  </a:moveTo>
                  <a:lnTo>
                    <a:pt x="3429000" y="1520974"/>
                  </a:lnTo>
                  <a:lnTo>
                    <a:pt x="3429000" y="1433014"/>
                  </a:lnTo>
                  <a:close/>
                  <a:moveTo>
                    <a:pt x="3429000" y="1638254"/>
                  </a:moveTo>
                  <a:lnTo>
                    <a:pt x="3429000" y="1726214"/>
                  </a:lnTo>
                  <a:lnTo>
                    <a:pt x="3429000" y="1638254"/>
                  </a:lnTo>
                  <a:close/>
                  <a:moveTo>
                    <a:pt x="3429000" y="1843494"/>
                  </a:moveTo>
                  <a:lnTo>
                    <a:pt x="3429000" y="1931454"/>
                  </a:lnTo>
                  <a:lnTo>
                    <a:pt x="3429000" y="1843494"/>
                  </a:lnTo>
                  <a:close/>
                  <a:moveTo>
                    <a:pt x="3429000" y="2048734"/>
                  </a:moveTo>
                  <a:lnTo>
                    <a:pt x="3429000" y="2136694"/>
                  </a:lnTo>
                  <a:lnTo>
                    <a:pt x="3429000" y="2048734"/>
                  </a:lnTo>
                  <a:close/>
                  <a:moveTo>
                    <a:pt x="3429000" y="2253974"/>
                  </a:moveTo>
                  <a:lnTo>
                    <a:pt x="3429000" y="2341934"/>
                  </a:lnTo>
                  <a:lnTo>
                    <a:pt x="3429000" y="2253974"/>
                  </a:lnTo>
                  <a:close/>
                  <a:moveTo>
                    <a:pt x="3429000" y="2459214"/>
                  </a:moveTo>
                  <a:lnTo>
                    <a:pt x="3429000" y="2547174"/>
                  </a:lnTo>
                  <a:lnTo>
                    <a:pt x="3429000" y="2459214"/>
                  </a:lnTo>
                  <a:close/>
                  <a:moveTo>
                    <a:pt x="3429000" y="2664454"/>
                  </a:moveTo>
                  <a:lnTo>
                    <a:pt x="3429000" y="2752414"/>
                  </a:lnTo>
                  <a:lnTo>
                    <a:pt x="3429000" y="2664454"/>
                  </a:lnTo>
                  <a:close/>
                  <a:moveTo>
                    <a:pt x="3429000" y="2869693"/>
                  </a:moveTo>
                  <a:lnTo>
                    <a:pt x="3429000" y="2957654"/>
                  </a:lnTo>
                  <a:lnTo>
                    <a:pt x="3429000" y="2869693"/>
                  </a:lnTo>
                  <a:close/>
                  <a:moveTo>
                    <a:pt x="3429000" y="3074933"/>
                  </a:moveTo>
                  <a:lnTo>
                    <a:pt x="3429000" y="3162894"/>
                  </a:lnTo>
                  <a:lnTo>
                    <a:pt x="3429000" y="3074933"/>
                  </a:lnTo>
                  <a:close/>
                  <a:moveTo>
                    <a:pt x="3429000" y="3280173"/>
                  </a:moveTo>
                  <a:lnTo>
                    <a:pt x="3429000" y="3368133"/>
                  </a:lnTo>
                  <a:lnTo>
                    <a:pt x="3429000" y="3280173"/>
                  </a:lnTo>
                  <a:close/>
                  <a:moveTo>
                    <a:pt x="3429000" y="3485413"/>
                  </a:moveTo>
                  <a:lnTo>
                    <a:pt x="3429000" y="3573373"/>
                  </a:lnTo>
                  <a:lnTo>
                    <a:pt x="3429000" y="3485413"/>
                  </a:lnTo>
                  <a:close/>
                  <a:moveTo>
                    <a:pt x="3429000" y="3690653"/>
                  </a:moveTo>
                  <a:lnTo>
                    <a:pt x="3429000" y="3778613"/>
                  </a:lnTo>
                  <a:lnTo>
                    <a:pt x="3429000" y="3690653"/>
                  </a:lnTo>
                  <a:close/>
                  <a:moveTo>
                    <a:pt x="3429000" y="3895893"/>
                  </a:moveTo>
                  <a:lnTo>
                    <a:pt x="3429000" y="3983853"/>
                  </a:lnTo>
                  <a:lnTo>
                    <a:pt x="3429000" y="3895893"/>
                  </a:lnTo>
                  <a:close/>
                  <a:moveTo>
                    <a:pt x="3429000" y="4101133"/>
                  </a:moveTo>
                  <a:lnTo>
                    <a:pt x="3429000" y="4137783"/>
                  </a:lnTo>
                  <a:cubicBezTo>
                    <a:pt x="3429000" y="4145876"/>
                    <a:pt x="3423539" y="4152443"/>
                    <a:pt x="3416808" y="4152443"/>
                  </a:cubicBezTo>
                  <a:lnTo>
                    <a:pt x="3398520" y="4152443"/>
                  </a:lnTo>
                  <a:lnTo>
                    <a:pt x="3398520" y="4123123"/>
                  </a:lnTo>
                  <a:lnTo>
                    <a:pt x="3441192" y="4123123"/>
                  </a:lnTo>
                  <a:lnTo>
                    <a:pt x="3441192" y="4137783"/>
                  </a:lnTo>
                  <a:lnTo>
                    <a:pt x="3429000" y="4137783"/>
                  </a:lnTo>
                  <a:lnTo>
                    <a:pt x="3429000" y="4101133"/>
                  </a:lnTo>
                  <a:close/>
                  <a:moveTo>
                    <a:pt x="3276600" y="4152443"/>
                  </a:moveTo>
                  <a:lnTo>
                    <a:pt x="3203448" y="4152443"/>
                  </a:lnTo>
                  <a:lnTo>
                    <a:pt x="3203448" y="4123123"/>
                  </a:lnTo>
                  <a:lnTo>
                    <a:pt x="3276600" y="4123123"/>
                  </a:lnTo>
                  <a:close/>
                  <a:moveTo>
                    <a:pt x="3105912" y="4123123"/>
                  </a:moveTo>
                  <a:lnTo>
                    <a:pt x="3032760" y="4123123"/>
                  </a:lnTo>
                  <a:lnTo>
                    <a:pt x="3105912" y="4123123"/>
                  </a:lnTo>
                  <a:close/>
                  <a:moveTo>
                    <a:pt x="2935224" y="4123123"/>
                  </a:moveTo>
                  <a:lnTo>
                    <a:pt x="2862072" y="4123123"/>
                  </a:lnTo>
                  <a:lnTo>
                    <a:pt x="2935224" y="4123123"/>
                  </a:lnTo>
                  <a:close/>
                  <a:moveTo>
                    <a:pt x="2764536" y="4123123"/>
                  </a:moveTo>
                  <a:lnTo>
                    <a:pt x="2691384" y="4123123"/>
                  </a:lnTo>
                  <a:lnTo>
                    <a:pt x="2764536" y="4123123"/>
                  </a:lnTo>
                  <a:close/>
                  <a:moveTo>
                    <a:pt x="2593848" y="4123123"/>
                  </a:moveTo>
                  <a:lnTo>
                    <a:pt x="2545080" y="4123123"/>
                  </a:lnTo>
                  <a:lnTo>
                    <a:pt x="2618232" y="4123123"/>
                  </a:lnTo>
                  <a:close/>
                  <a:moveTo>
                    <a:pt x="2447544" y="4123123"/>
                  </a:moveTo>
                  <a:lnTo>
                    <a:pt x="2374392" y="4123123"/>
                  </a:lnTo>
                  <a:lnTo>
                    <a:pt x="2447544" y="4123123"/>
                  </a:lnTo>
                  <a:close/>
                  <a:moveTo>
                    <a:pt x="2276856" y="4123123"/>
                  </a:moveTo>
                  <a:lnTo>
                    <a:pt x="2203704" y="4123123"/>
                  </a:lnTo>
                  <a:lnTo>
                    <a:pt x="2276856" y="4123123"/>
                  </a:lnTo>
                  <a:close/>
                  <a:moveTo>
                    <a:pt x="2106168" y="4123123"/>
                  </a:moveTo>
                  <a:lnTo>
                    <a:pt x="2033016" y="4123123"/>
                  </a:lnTo>
                  <a:lnTo>
                    <a:pt x="2106168" y="4123123"/>
                  </a:lnTo>
                  <a:close/>
                  <a:moveTo>
                    <a:pt x="1935480" y="4123123"/>
                  </a:moveTo>
                  <a:lnTo>
                    <a:pt x="1862328" y="4123123"/>
                  </a:lnTo>
                  <a:lnTo>
                    <a:pt x="1935480" y="4123123"/>
                  </a:lnTo>
                  <a:close/>
                  <a:moveTo>
                    <a:pt x="1764792" y="4123123"/>
                  </a:moveTo>
                  <a:lnTo>
                    <a:pt x="1691640" y="4123123"/>
                  </a:lnTo>
                  <a:lnTo>
                    <a:pt x="1764792" y="4123123"/>
                  </a:lnTo>
                  <a:close/>
                  <a:moveTo>
                    <a:pt x="1594104" y="4123123"/>
                  </a:moveTo>
                  <a:lnTo>
                    <a:pt x="1520952" y="4123123"/>
                  </a:lnTo>
                  <a:lnTo>
                    <a:pt x="1594104" y="4123123"/>
                  </a:lnTo>
                  <a:close/>
                  <a:moveTo>
                    <a:pt x="1423416" y="4123123"/>
                  </a:moveTo>
                  <a:lnTo>
                    <a:pt x="1350264" y="4123123"/>
                  </a:lnTo>
                  <a:lnTo>
                    <a:pt x="1423416" y="4123123"/>
                  </a:lnTo>
                  <a:close/>
                  <a:moveTo>
                    <a:pt x="1252728" y="4123123"/>
                  </a:moveTo>
                  <a:lnTo>
                    <a:pt x="1179576" y="4123123"/>
                  </a:lnTo>
                  <a:lnTo>
                    <a:pt x="1252728" y="4123123"/>
                  </a:lnTo>
                  <a:close/>
                  <a:moveTo>
                    <a:pt x="1082040" y="4123123"/>
                  </a:moveTo>
                  <a:lnTo>
                    <a:pt x="1008888" y="4123123"/>
                  </a:lnTo>
                  <a:lnTo>
                    <a:pt x="1082040" y="4123123"/>
                  </a:lnTo>
                  <a:close/>
                  <a:moveTo>
                    <a:pt x="911352" y="4123123"/>
                  </a:moveTo>
                  <a:lnTo>
                    <a:pt x="838200" y="4123123"/>
                  </a:lnTo>
                  <a:lnTo>
                    <a:pt x="911352" y="4123123"/>
                  </a:lnTo>
                  <a:close/>
                  <a:moveTo>
                    <a:pt x="740664" y="4123123"/>
                  </a:moveTo>
                  <a:lnTo>
                    <a:pt x="667512" y="4123123"/>
                  </a:lnTo>
                  <a:lnTo>
                    <a:pt x="740664" y="4123123"/>
                  </a:lnTo>
                  <a:close/>
                  <a:moveTo>
                    <a:pt x="569976" y="4123123"/>
                  </a:moveTo>
                  <a:lnTo>
                    <a:pt x="496824" y="4123123"/>
                  </a:lnTo>
                  <a:lnTo>
                    <a:pt x="569976" y="4123123"/>
                  </a:lnTo>
                  <a:close/>
                  <a:moveTo>
                    <a:pt x="399288" y="4123123"/>
                  </a:moveTo>
                  <a:lnTo>
                    <a:pt x="326136" y="4123123"/>
                  </a:lnTo>
                  <a:lnTo>
                    <a:pt x="399288" y="4123123"/>
                  </a:lnTo>
                  <a:close/>
                  <a:moveTo>
                    <a:pt x="228600" y="4123123"/>
                  </a:moveTo>
                  <a:lnTo>
                    <a:pt x="155448" y="4123123"/>
                  </a:lnTo>
                  <a:lnTo>
                    <a:pt x="228600" y="4123123"/>
                  </a:lnTo>
                  <a:close/>
                  <a:moveTo>
                    <a:pt x="57912" y="4123123"/>
                  </a:moveTo>
                  <a:lnTo>
                    <a:pt x="12192" y="4123123"/>
                  </a:lnTo>
                  <a:cubicBezTo>
                    <a:pt x="5461" y="4123123"/>
                    <a:pt x="0" y="4116556"/>
                    <a:pt x="0" y="4108463"/>
                  </a:cubicBezTo>
                  <a:lnTo>
                    <a:pt x="0" y="4104798"/>
                  </a:lnTo>
                  <a:lnTo>
                    <a:pt x="24384" y="4104798"/>
                  </a:lnTo>
                  <a:lnTo>
                    <a:pt x="24384" y="4137783"/>
                  </a:lnTo>
                  <a:lnTo>
                    <a:pt x="12192" y="4137783"/>
                  </a:lnTo>
                  <a:lnTo>
                    <a:pt x="12192" y="4123123"/>
                  </a:lnTo>
                  <a:lnTo>
                    <a:pt x="57912" y="4123123"/>
                  </a:lnTo>
                  <a:close/>
                  <a:moveTo>
                    <a:pt x="0" y="3987518"/>
                  </a:moveTo>
                  <a:lnTo>
                    <a:pt x="0" y="3899558"/>
                  </a:lnTo>
                  <a:lnTo>
                    <a:pt x="24384" y="3899558"/>
                  </a:lnTo>
                  <a:lnTo>
                    <a:pt x="24384" y="3987518"/>
                  </a:lnTo>
                  <a:close/>
                  <a:moveTo>
                    <a:pt x="24384" y="3782278"/>
                  </a:moveTo>
                  <a:lnTo>
                    <a:pt x="24384" y="3694318"/>
                  </a:lnTo>
                  <a:lnTo>
                    <a:pt x="24384" y="3782278"/>
                  </a:lnTo>
                  <a:close/>
                  <a:moveTo>
                    <a:pt x="24384" y="3577038"/>
                  </a:moveTo>
                  <a:lnTo>
                    <a:pt x="24384" y="3489078"/>
                  </a:lnTo>
                  <a:lnTo>
                    <a:pt x="24384" y="3577038"/>
                  </a:lnTo>
                  <a:close/>
                  <a:moveTo>
                    <a:pt x="0" y="3371798"/>
                  </a:moveTo>
                  <a:lnTo>
                    <a:pt x="0" y="3283838"/>
                  </a:lnTo>
                  <a:lnTo>
                    <a:pt x="24384" y="3283838"/>
                  </a:lnTo>
                  <a:lnTo>
                    <a:pt x="24384" y="3371798"/>
                  </a:lnTo>
                  <a:close/>
                  <a:moveTo>
                    <a:pt x="24384" y="3166558"/>
                  </a:moveTo>
                  <a:lnTo>
                    <a:pt x="24384" y="3078599"/>
                  </a:lnTo>
                  <a:lnTo>
                    <a:pt x="24384" y="3166558"/>
                  </a:lnTo>
                  <a:close/>
                  <a:moveTo>
                    <a:pt x="24384" y="2961319"/>
                  </a:moveTo>
                  <a:lnTo>
                    <a:pt x="24384" y="2873359"/>
                  </a:lnTo>
                  <a:lnTo>
                    <a:pt x="24384" y="2961319"/>
                  </a:lnTo>
                  <a:close/>
                  <a:moveTo>
                    <a:pt x="24384" y="2756079"/>
                  </a:moveTo>
                  <a:lnTo>
                    <a:pt x="24384" y="2668119"/>
                  </a:lnTo>
                  <a:lnTo>
                    <a:pt x="24384" y="2756079"/>
                  </a:lnTo>
                  <a:close/>
                  <a:moveTo>
                    <a:pt x="24384" y="2550839"/>
                  </a:moveTo>
                  <a:lnTo>
                    <a:pt x="24384" y="2462879"/>
                  </a:lnTo>
                  <a:lnTo>
                    <a:pt x="24384" y="2550839"/>
                  </a:lnTo>
                  <a:close/>
                  <a:moveTo>
                    <a:pt x="0" y="2345599"/>
                  </a:moveTo>
                  <a:lnTo>
                    <a:pt x="0" y="2257639"/>
                  </a:lnTo>
                  <a:lnTo>
                    <a:pt x="24384" y="2257639"/>
                  </a:lnTo>
                  <a:lnTo>
                    <a:pt x="24384" y="2345599"/>
                  </a:lnTo>
                  <a:close/>
                  <a:moveTo>
                    <a:pt x="24384" y="2140359"/>
                  </a:moveTo>
                  <a:lnTo>
                    <a:pt x="24384" y="2052399"/>
                  </a:lnTo>
                  <a:lnTo>
                    <a:pt x="24384" y="2140359"/>
                  </a:lnTo>
                  <a:close/>
                  <a:moveTo>
                    <a:pt x="24384" y="1935119"/>
                  </a:moveTo>
                  <a:lnTo>
                    <a:pt x="24384" y="1847159"/>
                  </a:lnTo>
                  <a:lnTo>
                    <a:pt x="24384" y="1935119"/>
                  </a:lnTo>
                  <a:close/>
                  <a:moveTo>
                    <a:pt x="24384" y="1729879"/>
                  </a:moveTo>
                  <a:lnTo>
                    <a:pt x="24384" y="1641919"/>
                  </a:lnTo>
                  <a:lnTo>
                    <a:pt x="24384" y="1729879"/>
                  </a:lnTo>
                  <a:close/>
                  <a:moveTo>
                    <a:pt x="0" y="1524639"/>
                  </a:moveTo>
                  <a:lnTo>
                    <a:pt x="0" y="1436679"/>
                  </a:lnTo>
                  <a:lnTo>
                    <a:pt x="24384" y="1436679"/>
                  </a:lnTo>
                  <a:lnTo>
                    <a:pt x="24384" y="1524639"/>
                  </a:lnTo>
                  <a:close/>
                  <a:moveTo>
                    <a:pt x="0" y="1319399"/>
                  </a:moveTo>
                  <a:lnTo>
                    <a:pt x="0" y="1231439"/>
                  </a:lnTo>
                  <a:lnTo>
                    <a:pt x="24384" y="1231439"/>
                  </a:lnTo>
                  <a:lnTo>
                    <a:pt x="24384" y="1319399"/>
                  </a:lnTo>
                  <a:close/>
                  <a:moveTo>
                    <a:pt x="0" y="1114159"/>
                  </a:moveTo>
                  <a:lnTo>
                    <a:pt x="0" y="1026199"/>
                  </a:lnTo>
                  <a:lnTo>
                    <a:pt x="24384" y="1026199"/>
                  </a:lnTo>
                  <a:lnTo>
                    <a:pt x="24384" y="1114159"/>
                  </a:lnTo>
                  <a:close/>
                  <a:moveTo>
                    <a:pt x="0" y="908920"/>
                  </a:moveTo>
                  <a:lnTo>
                    <a:pt x="0" y="820960"/>
                  </a:lnTo>
                  <a:lnTo>
                    <a:pt x="24384" y="820960"/>
                  </a:lnTo>
                  <a:lnTo>
                    <a:pt x="24384" y="908920"/>
                  </a:lnTo>
                  <a:close/>
                  <a:moveTo>
                    <a:pt x="0" y="703680"/>
                  </a:moveTo>
                  <a:lnTo>
                    <a:pt x="0" y="615720"/>
                  </a:lnTo>
                  <a:lnTo>
                    <a:pt x="24384" y="615720"/>
                  </a:lnTo>
                  <a:lnTo>
                    <a:pt x="24384" y="703680"/>
                  </a:lnTo>
                  <a:close/>
                  <a:moveTo>
                    <a:pt x="0" y="498440"/>
                  </a:moveTo>
                  <a:lnTo>
                    <a:pt x="0" y="410480"/>
                  </a:lnTo>
                  <a:lnTo>
                    <a:pt x="24384" y="410480"/>
                  </a:lnTo>
                  <a:lnTo>
                    <a:pt x="24384" y="498440"/>
                  </a:lnTo>
                  <a:close/>
                  <a:moveTo>
                    <a:pt x="0" y="293200"/>
                  </a:moveTo>
                  <a:lnTo>
                    <a:pt x="0" y="205240"/>
                  </a:lnTo>
                  <a:lnTo>
                    <a:pt x="24384" y="205240"/>
                  </a:lnTo>
                  <a:lnTo>
                    <a:pt x="24384" y="293200"/>
                  </a:lnTo>
                  <a:close/>
                  <a:moveTo>
                    <a:pt x="0" y="87960"/>
                  </a:moveTo>
                  <a:lnTo>
                    <a:pt x="0" y="14660"/>
                  </a:lnTo>
                  <a:cubicBezTo>
                    <a:pt x="0" y="6566"/>
                    <a:pt x="5461" y="0"/>
                    <a:pt x="12192" y="0"/>
                  </a:cubicBezTo>
                  <a:lnTo>
                    <a:pt x="85344" y="0"/>
                  </a:lnTo>
                  <a:lnTo>
                    <a:pt x="85344" y="29320"/>
                  </a:lnTo>
                  <a:lnTo>
                    <a:pt x="12192" y="29320"/>
                  </a:lnTo>
                  <a:lnTo>
                    <a:pt x="12192" y="14660"/>
                  </a:lnTo>
                  <a:lnTo>
                    <a:pt x="24384" y="14660"/>
                  </a:lnTo>
                  <a:lnTo>
                    <a:pt x="24384" y="87960"/>
                  </a:lnTo>
                  <a:close/>
                </a:path>
              </a:pathLst>
            </a:custGeom>
            <a:solidFill>
              <a:srgbClr val="DDDDDD"/>
            </a:solidFill>
          </p:spPr>
        </p:sp>
      </p:grpSp>
      <p:sp>
        <p:nvSpPr>
          <p:cNvPr id="66" name="TextBox 66"/>
          <p:cNvSpPr txBox="1"/>
          <p:nvPr/>
        </p:nvSpPr>
        <p:spPr>
          <a:xfrm>
            <a:off x="3681026" y="7663034"/>
            <a:ext cx="2482360"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Specialist in transaction advisory, valuation, financial modelling, and due diligence with Big 4  experience.</a:t>
            </a:r>
          </a:p>
        </p:txBody>
      </p:sp>
      <p:grpSp>
        <p:nvGrpSpPr>
          <p:cNvPr id="67" name="Group 67"/>
          <p:cNvGrpSpPr/>
          <p:nvPr/>
        </p:nvGrpSpPr>
        <p:grpSpPr>
          <a:xfrm>
            <a:off x="3681026" y="6182116"/>
            <a:ext cx="2561034" cy="685800"/>
            <a:chOff x="0" y="0"/>
            <a:chExt cx="3414712" cy="914400"/>
          </a:xfrm>
        </p:grpSpPr>
        <p:sp>
          <p:nvSpPr>
            <p:cNvPr id="68" name="Freeform 68"/>
            <p:cNvSpPr/>
            <p:nvPr/>
          </p:nvSpPr>
          <p:spPr>
            <a:xfrm>
              <a:off x="0" y="0"/>
              <a:ext cx="3414712" cy="914400"/>
            </a:xfrm>
            <a:custGeom>
              <a:avLst/>
              <a:gdLst/>
              <a:ahLst/>
              <a:cxnLst/>
              <a:rect l="l" t="t" r="r" b="b"/>
              <a:pathLst>
                <a:path w="3414712" h="914400">
                  <a:moveTo>
                    <a:pt x="0" y="0"/>
                  </a:moveTo>
                  <a:lnTo>
                    <a:pt x="3414712" y="0"/>
                  </a:lnTo>
                  <a:lnTo>
                    <a:pt x="3414712" y="914400"/>
                  </a:lnTo>
                  <a:lnTo>
                    <a:pt x="0" y="914400"/>
                  </a:lnTo>
                  <a:close/>
                </a:path>
              </a:pathLst>
            </a:custGeom>
            <a:blipFill>
              <a:blip r:embed="rId4">
                <a:alphaModFix amt="0"/>
              </a:blip>
              <a:stretch>
                <a:fillRect t="-22764" b="-22764"/>
              </a:stretch>
            </a:blipFill>
          </p:spPr>
        </p:sp>
        <p:sp>
          <p:nvSpPr>
            <p:cNvPr id="69" name="TextBox 69"/>
            <p:cNvSpPr txBox="1"/>
            <p:nvPr/>
          </p:nvSpPr>
          <p:spPr>
            <a:xfrm>
              <a:off x="0" y="0"/>
              <a:ext cx="3414712" cy="914400"/>
            </a:xfrm>
            <a:prstGeom prst="rect">
              <a:avLst/>
            </a:prstGeom>
          </p:spPr>
          <p:txBody>
            <a:bodyPr lIns="0" tIns="0" rIns="0" bIns="0" rtlCol="0" anchor="ctr"/>
            <a:lstStyle/>
            <a:p>
              <a:pPr marL="0" lvl="0" indent="0" algn="ctr">
                <a:lnSpc>
                  <a:spcPts val="2400"/>
                </a:lnSpc>
                <a:spcBef>
                  <a:spcPct val="0"/>
                </a:spcBef>
              </a:pPr>
              <a:r>
                <a:rPr lang="en-US" sz="2000" u="none" strike="noStrike">
                  <a:solidFill>
                    <a:srgbClr val="00569E"/>
                  </a:solidFill>
                  <a:latin typeface="Now"/>
                  <a:ea typeface="Now"/>
                  <a:cs typeface="Now"/>
                  <a:sym typeface="Now"/>
                </a:rPr>
                <a:t>Deepa Lekshmi, FCA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499233"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sp>
      </p:grpSp>
      <p:grpSp>
        <p:nvGrpSpPr>
          <p:cNvPr id="4" name="Group 4"/>
          <p:cNvGrpSpPr/>
          <p:nvPr/>
        </p:nvGrpSpPr>
        <p:grpSpPr>
          <a:xfrm>
            <a:off x="14757197" y="704174"/>
            <a:ext cx="2000250" cy="510388"/>
            <a:chOff x="0" y="0"/>
            <a:chExt cx="2667000" cy="680517"/>
          </a:xfrm>
        </p:grpSpPr>
        <p:sp>
          <p:nvSpPr>
            <p:cNvPr id="5" name="Freeform 5"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3"/>
              <a:stretch>
                <a:fillRect t="-388" b="-395"/>
              </a:stretch>
            </a:blipFill>
          </p:spPr>
        </p:sp>
      </p:grpSp>
      <p:grpSp>
        <p:nvGrpSpPr>
          <p:cNvPr id="6" name="Group 6"/>
          <p:cNvGrpSpPr/>
          <p:nvPr/>
        </p:nvGrpSpPr>
        <p:grpSpPr>
          <a:xfrm>
            <a:off x="3596852" y="3964872"/>
            <a:ext cx="14508545" cy="3456339"/>
            <a:chOff x="-15582352" y="0"/>
            <a:chExt cx="19344728" cy="4608452"/>
          </a:xfrm>
        </p:grpSpPr>
        <p:sp>
          <p:nvSpPr>
            <p:cNvPr id="7" name="Freeform 7"/>
            <p:cNvSpPr/>
            <p:nvPr/>
          </p:nvSpPr>
          <p:spPr>
            <a:xfrm>
              <a:off x="0" y="0"/>
              <a:ext cx="3762376" cy="914400"/>
            </a:xfrm>
            <a:custGeom>
              <a:avLst/>
              <a:gdLst/>
              <a:ahLst/>
              <a:cxnLst/>
              <a:rect l="l" t="t" r="r" b="b"/>
              <a:pathLst>
                <a:path w="3762376" h="914400">
                  <a:moveTo>
                    <a:pt x="0" y="0"/>
                  </a:moveTo>
                  <a:lnTo>
                    <a:pt x="3762376" y="0"/>
                  </a:lnTo>
                  <a:lnTo>
                    <a:pt x="3762376" y="914400"/>
                  </a:lnTo>
                  <a:lnTo>
                    <a:pt x="0" y="914400"/>
                  </a:lnTo>
                  <a:close/>
                </a:path>
              </a:pathLst>
            </a:custGeom>
            <a:blipFill>
              <a:blip r:embed="rId4">
                <a:alphaModFix amt="0"/>
              </a:blip>
              <a:stretch>
                <a:fillRect t="-30172" b="-30172"/>
              </a:stretch>
            </a:blipFill>
          </p:spPr>
        </p:sp>
        <p:sp>
          <p:nvSpPr>
            <p:cNvPr id="8" name="TextBox 8"/>
            <p:cNvSpPr txBox="1"/>
            <p:nvPr/>
          </p:nvSpPr>
          <p:spPr>
            <a:xfrm>
              <a:off x="-15582352" y="3694052"/>
              <a:ext cx="3762375" cy="914400"/>
            </a:xfrm>
            <a:prstGeom prst="rect">
              <a:avLst/>
            </a:prstGeom>
          </p:spPr>
          <p:txBody>
            <a:bodyPr lIns="0" tIns="0" rIns="0" bIns="0" rtlCol="0" anchor="ctr"/>
            <a:lstStyle/>
            <a:p>
              <a:pPr marL="0" lvl="0" indent="0" algn="ctr">
                <a:lnSpc>
                  <a:spcPts val="2400"/>
                </a:lnSpc>
                <a:spcBef>
                  <a:spcPct val="0"/>
                </a:spcBef>
              </a:pPr>
              <a:r>
                <a:rPr lang="en-US" sz="2000" u="none" strike="noStrike" dirty="0">
                  <a:solidFill>
                    <a:srgbClr val="00569E"/>
                  </a:solidFill>
                  <a:latin typeface="Now"/>
                  <a:ea typeface="Now"/>
                  <a:cs typeface="Now"/>
                  <a:sym typeface="Now"/>
                </a:rPr>
                <a:t>Anish Thomas, FCA</a:t>
              </a:r>
            </a:p>
          </p:txBody>
        </p:sp>
      </p:grpSp>
      <p:grpSp>
        <p:nvGrpSpPr>
          <p:cNvPr id="9" name="Group 9"/>
          <p:cNvGrpSpPr/>
          <p:nvPr/>
        </p:nvGrpSpPr>
        <p:grpSpPr>
          <a:xfrm>
            <a:off x="944879" y="6637427"/>
            <a:ext cx="2590038" cy="3123438"/>
            <a:chOff x="0" y="0"/>
            <a:chExt cx="3453384" cy="4164584"/>
          </a:xfrm>
        </p:grpSpPr>
        <p:sp>
          <p:nvSpPr>
            <p:cNvPr id="10" name="Freeform 10"/>
            <p:cNvSpPr/>
            <p:nvPr/>
          </p:nvSpPr>
          <p:spPr>
            <a:xfrm>
              <a:off x="12192" y="14703"/>
              <a:ext cx="3429000" cy="4135178"/>
            </a:xfrm>
            <a:custGeom>
              <a:avLst/>
              <a:gdLst/>
              <a:ahLst/>
              <a:cxnLst/>
              <a:rect l="l" t="t" r="r" b="b"/>
              <a:pathLst>
                <a:path w="3429000" h="4135178">
                  <a:moveTo>
                    <a:pt x="0" y="0"/>
                  </a:moveTo>
                  <a:lnTo>
                    <a:pt x="3429000" y="0"/>
                  </a:lnTo>
                  <a:lnTo>
                    <a:pt x="3429000" y="4135178"/>
                  </a:lnTo>
                  <a:lnTo>
                    <a:pt x="0" y="4135178"/>
                  </a:lnTo>
                  <a:close/>
                </a:path>
              </a:pathLst>
            </a:custGeom>
            <a:blipFill>
              <a:blip r:embed="rId5"/>
              <a:stretch>
                <a:fillRect l="-10652" t="-355" r="-10805" b="-360"/>
              </a:stretch>
            </a:blipFill>
          </p:spPr>
        </p:sp>
        <p:sp>
          <p:nvSpPr>
            <p:cNvPr id="11" name="Freeform 11"/>
            <p:cNvSpPr/>
            <p:nvPr/>
          </p:nvSpPr>
          <p:spPr>
            <a:xfrm>
              <a:off x="0" y="0"/>
              <a:ext cx="3453384" cy="4164584"/>
            </a:xfrm>
            <a:custGeom>
              <a:avLst/>
              <a:gdLst/>
              <a:ahLst/>
              <a:cxnLst/>
              <a:rect l="l" t="t" r="r" b="b"/>
              <a:pathLst>
                <a:path w="3453384" h="4164584">
                  <a:moveTo>
                    <a:pt x="182880" y="0"/>
                  </a:moveTo>
                  <a:lnTo>
                    <a:pt x="256032" y="0"/>
                  </a:lnTo>
                  <a:lnTo>
                    <a:pt x="256032" y="29406"/>
                  </a:lnTo>
                  <a:lnTo>
                    <a:pt x="182880" y="29406"/>
                  </a:lnTo>
                  <a:close/>
                  <a:moveTo>
                    <a:pt x="353568" y="0"/>
                  </a:moveTo>
                  <a:lnTo>
                    <a:pt x="426720" y="0"/>
                  </a:lnTo>
                  <a:lnTo>
                    <a:pt x="426720" y="29406"/>
                  </a:lnTo>
                  <a:lnTo>
                    <a:pt x="353568" y="29406"/>
                  </a:lnTo>
                  <a:close/>
                  <a:moveTo>
                    <a:pt x="524256" y="0"/>
                  </a:moveTo>
                  <a:lnTo>
                    <a:pt x="597408" y="0"/>
                  </a:lnTo>
                  <a:lnTo>
                    <a:pt x="597408" y="29406"/>
                  </a:lnTo>
                  <a:lnTo>
                    <a:pt x="524256" y="29406"/>
                  </a:lnTo>
                  <a:close/>
                  <a:moveTo>
                    <a:pt x="694944" y="0"/>
                  </a:moveTo>
                  <a:lnTo>
                    <a:pt x="768096" y="0"/>
                  </a:lnTo>
                  <a:lnTo>
                    <a:pt x="768096" y="29406"/>
                  </a:lnTo>
                  <a:lnTo>
                    <a:pt x="694944" y="29406"/>
                  </a:lnTo>
                  <a:close/>
                  <a:moveTo>
                    <a:pt x="865632" y="0"/>
                  </a:moveTo>
                  <a:lnTo>
                    <a:pt x="938784" y="0"/>
                  </a:lnTo>
                  <a:lnTo>
                    <a:pt x="938784" y="29406"/>
                  </a:lnTo>
                  <a:lnTo>
                    <a:pt x="865632" y="29406"/>
                  </a:lnTo>
                  <a:close/>
                  <a:moveTo>
                    <a:pt x="1036320" y="0"/>
                  </a:moveTo>
                  <a:lnTo>
                    <a:pt x="1109472" y="0"/>
                  </a:lnTo>
                  <a:lnTo>
                    <a:pt x="1109472" y="29406"/>
                  </a:lnTo>
                  <a:lnTo>
                    <a:pt x="1036320" y="29406"/>
                  </a:lnTo>
                  <a:close/>
                  <a:moveTo>
                    <a:pt x="1207008" y="0"/>
                  </a:moveTo>
                  <a:lnTo>
                    <a:pt x="1280160" y="0"/>
                  </a:lnTo>
                  <a:lnTo>
                    <a:pt x="1280160" y="29406"/>
                  </a:lnTo>
                  <a:lnTo>
                    <a:pt x="1207008" y="29406"/>
                  </a:lnTo>
                  <a:close/>
                  <a:moveTo>
                    <a:pt x="1377696" y="29406"/>
                  </a:moveTo>
                  <a:lnTo>
                    <a:pt x="1450848" y="29406"/>
                  </a:lnTo>
                  <a:lnTo>
                    <a:pt x="1377696" y="29406"/>
                  </a:lnTo>
                  <a:close/>
                  <a:moveTo>
                    <a:pt x="1548384" y="29406"/>
                  </a:moveTo>
                  <a:lnTo>
                    <a:pt x="1621536" y="29406"/>
                  </a:lnTo>
                  <a:lnTo>
                    <a:pt x="1548384" y="29406"/>
                  </a:lnTo>
                  <a:close/>
                  <a:moveTo>
                    <a:pt x="1719072" y="29406"/>
                  </a:moveTo>
                  <a:lnTo>
                    <a:pt x="1792224" y="29406"/>
                  </a:lnTo>
                  <a:lnTo>
                    <a:pt x="1719072" y="29406"/>
                  </a:lnTo>
                  <a:close/>
                  <a:moveTo>
                    <a:pt x="1889760" y="0"/>
                  </a:moveTo>
                  <a:lnTo>
                    <a:pt x="1962912" y="0"/>
                  </a:lnTo>
                  <a:lnTo>
                    <a:pt x="1962912" y="29406"/>
                  </a:lnTo>
                  <a:lnTo>
                    <a:pt x="1889760" y="29406"/>
                  </a:lnTo>
                  <a:close/>
                  <a:moveTo>
                    <a:pt x="2060448" y="29406"/>
                  </a:moveTo>
                  <a:lnTo>
                    <a:pt x="2133600" y="29406"/>
                  </a:lnTo>
                  <a:lnTo>
                    <a:pt x="2060448" y="29406"/>
                  </a:lnTo>
                  <a:close/>
                  <a:moveTo>
                    <a:pt x="2231136" y="29406"/>
                  </a:moveTo>
                  <a:lnTo>
                    <a:pt x="2304288" y="29406"/>
                  </a:lnTo>
                  <a:lnTo>
                    <a:pt x="2231136" y="29406"/>
                  </a:lnTo>
                  <a:close/>
                  <a:moveTo>
                    <a:pt x="2401824" y="29406"/>
                  </a:moveTo>
                  <a:lnTo>
                    <a:pt x="2474976" y="29406"/>
                  </a:lnTo>
                  <a:lnTo>
                    <a:pt x="2401824" y="29406"/>
                  </a:lnTo>
                  <a:close/>
                  <a:moveTo>
                    <a:pt x="2572512" y="29406"/>
                  </a:moveTo>
                  <a:lnTo>
                    <a:pt x="2645664" y="29406"/>
                  </a:lnTo>
                  <a:lnTo>
                    <a:pt x="2572512" y="29406"/>
                  </a:lnTo>
                  <a:close/>
                  <a:moveTo>
                    <a:pt x="2743200" y="0"/>
                  </a:moveTo>
                  <a:lnTo>
                    <a:pt x="2816352" y="0"/>
                  </a:lnTo>
                  <a:lnTo>
                    <a:pt x="2816352" y="29406"/>
                  </a:lnTo>
                  <a:lnTo>
                    <a:pt x="2743200" y="29406"/>
                  </a:lnTo>
                  <a:close/>
                  <a:moveTo>
                    <a:pt x="2913888" y="29406"/>
                  </a:moveTo>
                  <a:lnTo>
                    <a:pt x="2987040" y="29406"/>
                  </a:lnTo>
                  <a:lnTo>
                    <a:pt x="2913888" y="29406"/>
                  </a:lnTo>
                  <a:close/>
                  <a:moveTo>
                    <a:pt x="3084576" y="29406"/>
                  </a:moveTo>
                  <a:lnTo>
                    <a:pt x="3157728" y="29406"/>
                  </a:lnTo>
                  <a:lnTo>
                    <a:pt x="3084576" y="29406"/>
                  </a:lnTo>
                  <a:close/>
                  <a:moveTo>
                    <a:pt x="3255264" y="29406"/>
                  </a:moveTo>
                  <a:lnTo>
                    <a:pt x="3328416" y="29406"/>
                  </a:lnTo>
                  <a:lnTo>
                    <a:pt x="3255264" y="29406"/>
                  </a:lnTo>
                  <a:close/>
                  <a:moveTo>
                    <a:pt x="3425952" y="29406"/>
                  </a:moveTo>
                  <a:lnTo>
                    <a:pt x="3441192" y="29406"/>
                  </a:lnTo>
                  <a:cubicBezTo>
                    <a:pt x="3447923" y="29406"/>
                    <a:pt x="3453384" y="35991"/>
                    <a:pt x="3453384" y="44109"/>
                  </a:cubicBezTo>
                  <a:lnTo>
                    <a:pt x="3453384" y="84541"/>
                  </a:lnTo>
                  <a:lnTo>
                    <a:pt x="3429000" y="84541"/>
                  </a:lnTo>
                  <a:lnTo>
                    <a:pt x="3429000" y="14703"/>
                  </a:lnTo>
                  <a:lnTo>
                    <a:pt x="3441192" y="14703"/>
                  </a:lnTo>
                  <a:lnTo>
                    <a:pt x="3441192" y="29406"/>
                  </a:lnTo>
                  <a:lnTo>
                    <a:pt x="3425952" y="29406"/>
                  </a:lnTo>
                  <a:close/>
                  <a:moveTo>
                    <a:pt x="3453384" y="231570"/>
                  </a:moveTo>
                  <a:lnTo>
                    <a:pt x="3453384" y="319787"/>
                  </a:lnTo>
                  <a:lnTo>
                    <a:pt x="3429000" y="319787"/>
                  </a:lnTo>
                  <a:lnTo>
                    <a:pt x="3429000" y="202164"/>
                  </a:lnTo>
                  <a:close/>
                  <a:moveTo>
                    <a:pt x="3429000" y="408004"/>
                  </a:moveTo>
                  <a:lnTo>
                    <a:pt x="3429000" y="496221"/>
                  </a:lnTo>
                  <a:lnTo>
                    <a:pt x="3429000" y="408004"/>
                  </a:lnTo>
                  <a:close/>
                  <a:moveTo>
                    <a:pt x="3429000" y="613844"/>
                  </a:moveTo>
                  <a:lnTo>
                    <a:pt x="3429000" y="702061"/>
                  </a:lnTo>
                  <a:lnTo>
                    <a:pt x="3429000" y="613844"/>
                  </a:lnTo>
                  <a:close/>
                  <a:moveTo>
                    <a:pt x="3429000" y="819684"/>
                  </a:moveTo>
                  <a:lnTo>
                    <a:pt x="3429000" y="907901"/>
                  </a:lnTo>
                  <a:lnTo>
                    <a:pt x="3429000" y="819684"/>
                  </a:lnTo>
                  <a:close/>
                  <a:moveTo>
                    <a:pt x="3429000" y="1025524"/>
                  </a:moveTo>
                  <a:lnTo>
                    <a:pt x="3429000" y="1113741"/>
                  </a:lnTo>
                  <a:lnTo>
                    <a:pt x="3429000" y="1025524"/>
                  </a:lnTo>
                  <a:close/>
                  <a:moveTo>
                    <a:pt x="3429000" y="1231364"/>
                  </a:moveTo>
                  <a:lnTo>
                    <a:pt x="3429000" y="1319581"/>
                  </a:lnTo>
                  <a:lnTo>
                    <a:pt x="3429000" y="1231364"/>
                  </a:lnTo>
                  <a:close/>
                  <a:moveTo>
                    <a:pt x="3429000" y="1437204"/>
                  </a:moveTo>
                  <a:lnTo>
                    <a:pt x="3429000" y="1525421"/>
                  </a:lnTo>
                  <a:lnTo>
                    <a:pt x="3429000" y="1437204"/>
                  </a:lnTo>
                  <a:close/>
                  <a:moveTo>
                    <a:pt x="3429000" y="1643044"/>
                  </a:moveTo>
                  <a:lnTo>
                    <a:pt x="3429000" y="1731261"/>
                  </a:lnTo>
                  <a:lnTo>
                    <a:pt x="3429000" y="1643044"/>
                  </a:lnTo>
                  <a:close/>
                  <a:moveTo>
                    <a:pt x="3429000" y="1848884"/>
                  </a:moveTo>
                  <a:lnTo>
                    <a:pt x="3429000" y="1937101"/>
                  </a:lnTo>
                  <a:lnTo>
                    <a:pt x="3429000" y="1848884"/>
                  </a:lnTo>
                  <a:close/>
                  <a:moveTo>
                    <a:pt x="3429000" y="2054724"/>
                  </a:moveTo>
                  <a:lnTo>
                    <a:pt x="3429000" y="2142941"/>
                  </a:lnTo>
                  <a:lnTo>
                    <a:pt x="3429000" y="2054724"/>
                  </a:lnTo>
                  <a:close/>
                  <a:moveTo>
                    <a:pt x="3429000" y="2260564"/>
                  </a:moveTo>
                  <a:lnTo>
                    <a:pt x="3429000" y="2348781"/>
                  </a:lnTo>
                  <a:lnTo>
                    <a:pt x="3429000" y="2260564"/>
                  </a:lnTo>
                  <a:close/>
                  <a:moveTo>
                    <a:pt x="3429000" y="2466404"/>
                  </a:moveTo>
                  <a:lnTo>
                    <a:pt x="3429000" y="2554621"/>
                  </a:lnTo>
                  <a:lnTo>
                    <a:pt x="3429000" y="2466404"/>
                  </a:lnTo>
                  <a:close/>
                  <a:moveTo>
                    <a:pt x="3429000" y="2672244"/>
                  </a:moveTo>
                  <a:lnTo>
                    <a:pt x="3429000" y="2760461"/>
                  </a:lnTo>
                  <a:lnTo>
                    <a:pt x="3429000" y="2672244"/>
                  </a:lnTo>
                  <a:close/>
                  <a:moveTo>
                    <a:pt x="3429000" y="2878084"/>
                  </a:moveTo>
                  <a:lnTo>
                    <a:pt x="3429000" y="2966301"/>
                  </a:lnTo>
                  <a:lnTo>
                    <a:pt x="3429000" y="2878084"/>
                  </a:lnTo>
                  <a:close/>
                  <a:moveTo>
                    <a:pt x="3429000" y="3083924"/>
                  </a:moveTo>
                  <a:lnTo>
                    <a:pt x="3429000" y="3172141"/>
                  </a:lnTo>
                  <a:lnTo>
                    <a:pt x="3429000" y="3083924"/>
                  </a:lnTo>
                  <a:close/>
                  <a:moveTo>
                    <a:pt x="3429000" y="3289764"/>
                  </a:moveTo>
                  <a:lnTo>
                    <a:pt x="3429000" y="3377981"/>
                  </a:lnTo>
                  <a:lnTo>
                    <a:pt x="3429000" y="3289764"/>
                  </a:lnTo>
                  <a:close/>
                  <a:moveTo>
                    <a:pt x="3429000" y="3495604"/>
                  </a:moveTo>
                  <a:lnTo>
                    <a:pt x="3429000" y="3583821"/>
                  </a:lnTo>
                  <a:lnTo>
                    <a:pt x="3429000" y="3495604"/>
                  </a:lnTo>
                  <a:close/>
                  <a:moveTo>
                    <a:pt x="3429000" y="3701444"/>
                  </a:moveTo>
                  <a:lnTo>
                    <a:pt x="3429000" y="3789661"/>
                  </a:lnTo>
                  <a:lnTo>
                    <a:pt x="3429000" y="3701444"/>
                  </a:lnTo>
                  <a:close/>
                  <a:moveTo>
                    <a:pt x="3429000" y="3907284"/>
                  </a:moveTo>
                  <a:lnTo>
                    <a:pt x="3429000" y="3995501"/>
                  </a:lnTo>
                  <a:lnTo>
                    <a:pt x="3429000" y="3907284"/>
                  </a:lnTo>
                  <a:close/>
                  <a:moveTo>
                    <a:pt x="3429000" y="4113124"/>
                  </a:moveTo>
                  <a:lnTo>
                    <a:pt x="3429000" y="4149881"/>
                  </a:lnTo>
                  <a:cubicBezTo>
                    <a:pt x="3429000" y="4157998"/>
                    <a:pt x="3423539" y="4164584"/>
                    <a:pt x="3416808" y="4164584"/>
                  </a:cubicBezTo>
                  <a:lnTo>
                    <a:pt x="3398520" y="4164584"/>
                  </a:lnTo>
                  <a:lnTo>
                    <a:pt x="3398520" y="4135178"/>
                  </a:lnTo>
                  <a:lnTo>
                    <a:pt x="3441192" y="4135178"/>
                  </a:lnTo>
                  <a:lnTo>
                    <a:pt x="3441192" y="4149881"/>
                  </a:lnTo>
                  <a:lnTo>
                    <a:pt x="3429000" y="4149881"/>
                  </a:lnTo>
                  <a:lnTo>
                    <a:pt x="3429000" y="4113124"/>
                  </a:lnTo>
                  <a:close/>
                  <a:moveTo>
                    <a:pt x="3276600" y="4164584"/>
                  </a:moveTo>
                  <a:lnTo>
                    <a:pt x="3203448" y="4164584"/>
                  </a:lnTo>
                  <a:lnTo>
                    <a:pt x="3203448" y="4135178"/>
                  </a:lnTo>
                  <a:lnTo>
                    <a:pt x="3276600" y="4135178"/>
                  </a:lnTo>
                  <a:close/>
                  <a:moveTo>
                    <a:pt x="3105912" y="4135178"/>
                  </a:moveTo>
                  <a:lnTo>
                    <a:pt x="3032760" y="4135178"/>
                  </a:lnTo>
                  <a:lnTo>
                    <a:pt x="3105912" y="4135178"/>
                  </a:lnTo>
                  <a:close/>
                  <a:moveTo>
                    <a:pt x="2935224" y="4135178"/>
                  </a:moveTo>
                  <a:lnTo>
                    <a:pt x="2862072" y="4135178"/>
                  </a:lnTo>
                  <a:lnTo>
                    <a:pt x="2935224" y="4135178"/>
                  </a:lnTo>
                  <a:close/>
                  <a:moveTo>
                    <a:pt x="2764536" y="4135178"/>
                  </a:moveTo>
                  <a:lnTo>
                    <a:pt x="2691384" y="4135178"/>
                  </a:lnTo>
                  <a:lnTo>
                    <a:pt x="2764536" y="4135178"/>
                  </a:lnTo>
                  <a:close/>
                  <a:moveTo>
                    <a:pt x="2593848" y="4135178"/>
                  </a:moveTo>
                  <a:lnTo>
                    <a:pt x="2545080" y="4135178"/>
                  </a:lnTo>
                  <a:lnTo>
                    <a:pt x="2618232" y="4135178"/>
                  </a:lnTo>
                  <a:close/>
                  <a:moveTo>
                    <a:pt x="2447544" y="4135178"/>
                  </a:moveTo>
                  <a:lnTo>
                    <a:pt x="2374392" y="4135178"/>
                  </a:lnTo>
                  <a:lnTo>
                    <a:pt x="2447544" y="4135178"/>
                  </a:lnTo>
                  <a:close/>
                  <a:moveTo>
                    <a:pt x="2276856" y="4135178"/>
                  </a:moveTo>
                  <a:lnTo>
                    <a:pt x="2203704" y="4135178"/>
                  </a:lnTo>
                  <a:lnTo>
                    <a:pt x="2276856" y="4135178"/>
                  </a:lnTo>
                  <a:close/>
                  <a:moveTo>
                    <a:pt x="2106168" y="4135178"/>
                  </a:moveTo>
                  <a:lnTo>
                    <a:pt x="2033016" y="4135178"/>
                  </a:lnTo>
                  <a:lnTo>
                    <a:pt x="2106168" y="4135178"/>
                  </a:lnTo>
                  <a:close/>
                  <a:moveTo>
                    <a:pt x="1935480" y="4135178"/>
                  </a:moveTo>
                  <a:lnTo>
                    <a:pt x="1862328" y="4135178"/>
                  </a:lnTo>
                  <a:lnTo>
                    <a:pt x="1935480" y="4135178"/>
                  </a:lnTo>
                  <a:close/>
                  <a:moveTo>
                    <a:pt x="1764792" y="4135178"/>
                  </a:moveTo>
                  <a:lnTo>
                    <a:pt x="1691640" y="4135178"/>
                  </a:lnTo>
                  <a:lnTo>
                    <a:pt x="1764792" y="4135178"/>
                  </a:lnTo>
                  <a:close/>
                  <a:moveTo>
                    <a:pt x="1594104" y="4135178"/>
                  </a:moveTo>
                  <a:lnTo>
                    <a:pt x="1520952" y="4135178"/>
                  </a:lnTo>
                  <a:lnTo>
                    <a:pt x="1594104" y="4135178"/>
                  </a:lnTo>
                  <a:close/>
                  <a:moveTo>
                    <a:pt x="1423416" y="4135178"/>
                  </a:moveTo>
                  <a:lnTo>
                    <a:pt x="1350264" y="4135178"/>
                  </a:lnTo>
                  <a:lnTo>
                    <a:pt x="1423416" y="4135178"/>
                  </a:lnTo>
                  <a:close/>
                  <a:moveTo>
                    <a:pt x="1252728" y="4135178"/>
                  </a:moveTo>
                  <a:lnTo>
                    <a:pt x="1179576" y="4135178"/>
                  </a:lnTo>
                  <a:lnTo>
                    <a:pt x="1252728" y="4135178"/>
                  </a:lnTo>
                  <a:close/>
                  <a:moveTo>
                    <a:pt x="1082040" y="4135178"/>
                  </a:moveTo>
                  <a:lnTo>
                    <a:pt x="1008888" y="4135178"/>
                  </a:lnTo>
                  <a:lnTo>
                    <a:pt x="1082040" y="4135178"/>
                  </a:lnTo>
                  <a:close/>
                  <a:moveTo>
                    <a:pt x="911352" y="4135178"/>
                  </a:moveTo>
                  <a:lnTo>
                    <a:pt x="838200" y="4135178"/>
                  </a:lnTo>
                  <a:lnTo>
                    <a:pt x="911352" y="4135178"/>
                  </a:lnTo>
                  <a:close/>
                  <a:moveTo>
                    <a:pt x="740664" y="4135178"/>
                  </a:moveTo>
                  <a:lnTo>
                    <a:pt x="667512" y="4135178"/>
                  </a:lnTo>
                  <a:lnTo>
                    <a:pt x="740664" y="4135178"/>
                  </a:lnTo>
                  <a:close/>
                  <a:moveTo>
                    <a:pt x="569976" y="4135178"/>
                  </a:moveTo>
                  <a:lnTo>
                    <a:pt x="496824" y="4135178"/>
                  </a:lnTo>
                  <a:lnTo>
                    <a:pt x="569976" y="4135178"/>
                  </a:lnTo>
                  <a:close/>
                  <a:moveTo>
                    <a:pt x="399288" y="4135178"/>
                  </a:moveTo>
                  <a:lnTo>
                    <a:pt x="326136" y="4135178"/>
                  </a:lnTo>
                  <a:lnTo>
                    <a:pt x="399288" y="4135178"/>
                  </a:lnTo>
                  <a:close/>
                  <a:moveTo>
                    <a:pt x="228600" y="4135178"/>
                  </a:moveTo>
                  <a:lnTo>
                    <a:pt x="155448" y="4135178"/>
                  </a:lnTo>
                  <a:lnTo>
                    <a:pt x="228600" y="4135178"/>
                  </a:lnTo>
                  <a:close/>
                  <a:moveTo>
                    <a:pt x="57912" y="4135178"/>
                  </a:moveTo>
                  <a:lnTo>
                    <a:pt x="12192" y="4135178"/>
                  </a:lnTo>
                  <a:cubicBezTo>
                    <a:pt x="5461" y="4135178"/>
                    <a:pt x="0" y="4128593"/>
                    <a:pt x="0" y="4120476"/>
                  </a:cubicBezTo>
                  <a:lnTo>
                    <a:pt x="0" y="4116799"/>
                  </a:lnTo>
                  <a:lnTo>
                    <a:pt x="24384" y="4116799"/>
                  </a:lnTo>
                  <a:lnTo>
                    <a:pt x="24384" y="4149881"/>
                  </a:lnTo>
                  <a:lnTo>
                    <a:pt x="12192" y="4149881"/>
                  </a:lnTo>
                  <a:lnTo>
                    <a:pt x="12192" y="4135178"/>
                  </a:lnTo>
                  <a:lnTo>
                    <a:pt x="57912" y="4135178"/>
                  </a:lnTo>
                  <a:close/>
                  <a:moveTo>
                    <a:pt x="0" y="3999177"/>
                  </a:moveTo>
                  <a:lnTo>
                    <a:pt x="0" y="3910960"/>
                  </a:lnTo>
                  <a:lnTo>
                    <a:pt x="24384" y="3910960"/>
                  </a:lnTo>
                  <a:lnTo>
                    <a:pt x="24384" y="3999177"/>
                  </a:lnTo>
                  <a:close/>
                  <a:moveTo>
                    <a:pt x="24384" y="3793337"/>
                  </a:moveTo>
                  <a:lnTo>
                    <a:pt x="24384" y="3705120"/>
                  </a:lnTo>
                  <a:lnTo>
                    <a:pt x="24384" y="3793337"/>
                  </a:lnTo>
                  <a:close/>
                  <a:moveTo>
                    <a:pt x="24384" y="3587497"/>
                  </a:moveTo>
                  <a:lnTo>
                    <a:pt x="24384" y="3499280"/>
                  </a:lnTo>
                  <a:lnTo>
                    <a:pt x="24384" y="3587497"/>
                  </a:lnTo>
                  <a:close/>
                  <a:moveTo>
                    <a:pt x="0" y="3381657"/>
                  </a:moveTo>
                  <a:lnTo>
                    <a:pt x="0" y="3293440"/>
                  </a:lnTo>
                  <a:lnTo>
                    <a:pt x="24384" y="3293440"/>
                  </a:lnTo>
                  <a:lnTo>
                    <a:pt x="24384" y="3381657"/>
                  </a:lnTo>
                  <a:close/>
                  <a:moveTo>
                    <a:pt x="24384" y="3175817"/>
                  </a:moveTo>
                  <a:lnTo>
                    <a:pt x="24384" y="3087600"/>
                  </a:lnTo>
                  <a:lnTo>
                    <a:pt x="24384" y="3175817"/>
                  </a:lnTo>
                  <a:close/>
                  <a:moveTo>
                    <a:pt x="24384" y="2969977"/>
                  </a:moveTo>
                  <a:lnTo>
                    <a:pt x="24384" y="2881760"/>
                  </a:lnTo>
                  <a:lnTo>
                    <a:pt x="24384" y="2969977"/>
                  </a:lnTo>
                  <a:close/>
                  <a:moveTo>
                    <a:pt x="24384" y="2764137"/>
                  </a:moveTo>
                  <a:lnTo>
                    <a:pt x="24384" y="2675920"/>
                  </a:lnTo>
                  <a:lnTo>
                    <a:pt x="24384" y="2764137"/>
                  </a:lnTo>
                  <a:close/>
                  <a:moveTo>
                    <a:pt x="24384" y="2558297"/>
                  </a:moveTo>
                  <a:lnTo>
                    <a:pt x="24384" y="2470080"/>
                  </a:lnTo>
                  <a:lnTo>
                    <a:pt x="24384" y="2558297"/>
                  </a:lnTo>
                  <a:close/>
                  <a:moveTo>
                    <a:pt x="0" y="2352457"/>
                  </a:moveTo>
                  <a:lnTo>
                    <a:pt x="0" y="2264240"/>
                  </a:lnTo>
                  <a:lnTo>
                    <a:pt x="24384" y="2264240"/>
                  </a:lnTo>
                  <a:lnTo>
                    <a:pt x="24384" y="2352457"/>
                  </a:lnTo>
                  <a:close/>
                  <a:moveTo>
                    <a:pt x="24384" y="2146617"/>
                  </a:moveTo>
                  <a:lnTo>
                    <a:pt x="24384" y="2058400"/>
                  </a:lnTo>
                  <a:lnTo>
                    <a:pt x="24384" y="2146617"/>
                  </a:lnTo>
                  <a:close/>
                  <a:moveTo>
                    <a:pt x="24384" y="1940777"/>
                  </a:moveTo>
                  <a:lnTo>
                    <a:pt x="24384" y="1852560"/>
                  </a:lnTo>
                  <a:lnTo>
                    <a:pt x="24384" y="1940777"/>
                  </a:lnTo>
                  <a:close/>
                  <a:moveTo>
                    <a:pt x="24384" y="1734937"/>
                  </a:moveTo>
                  <a:lnTo>
                    <a:pt x="24384" y="1646720"/>
                  </a:lnTo>
                  <a:lnTo>
                    <a:pt x="24384" y="1734937"/>
                  </a:lnTo>
                  <a:close/>
                  <a:moveTo>
                    <a:pt x="0" y="1529097"/>
                  </a:moveTo>
                  <a:lnTo>
                    <a:pt x="0" y="1440880"/>
                  </a:lnTo>
                  <a:lnTo>
                    <a:pt x="24384" y="1440880"/>
                  </a:lnTo>
                  <a:lnTo>
                    <a:pt x="24384" y="1529097"/>
                  </a:lnTo>
                  <a:close/>
                  <a:moveTo>
                    <a:pt x="0" y="1323257"/>
                  </a:moveTo>
                  <a:lnTo>
                    <a:pt x="0" y="1235040"/>
                  </a:lnTo>
                  <a:lnTo>
                    <a:pt x="24384" y="1235040"/>
                  </a:lnTo>
                  <a:lnTo>
                    <a:pt x="24384" y="1323257"/>
                  </a:lnTo>
                  <a:close/>
                  <a:moveTo>
                    <a:pt x="0" y="1117417"/>
                  </a:moveTo>
                  <a:lnTo>
                    <a:pt x="0" y="1029200"/>
                  </a:lnTo>
                  <a:lnTo>
                    <a:pt x="24384" y="1029200"/>
                  </a:lnTo>
                  <a:lnTo>
                    <a:pt x="24384" y="1117417"/>
                  </a:lnTo>
                  <a:close/>
                  <a:moveTo>
                    <a:pt x="0" y="911577"/>
                  </a:moveTo>
                  <a:lnTo>
                    <a:pt x="0" y="823360"/>
                  </a:lnTo>
                  <a:lnTo>
                    <a:pt x="24384" y="823360"/>
                  </a:lnTo>
                  <a:lnTo>
                    <a:pt x="24384" y="911577"/>
                  </a:lnTo>
                  <a:close/>
                  <a:moveTo>
                    <a:pt x="0" y="705737"/>
                  </a:moveTo>
                  <a:lnTo>
                    <a:pt x="0" y="617520"/>
                  </a:lnTo>
                  <a:lnTo>
                    <a:pt x="24384" y="617520"/>
                  </a:lnTo>
                  <a:lnTo>
                    <a:pt x="24384" y="705737"/>
                  </a:lnTo>
                  <a:close/>
                  <a:moveTo>
                    <a:pt x="0" y="499897"/>
                  </a:moveTo>
                  <a:lnTo>
                    <a:pt x="0" y="411680"/>
                  </a:lnTo>
                  <a:lnTo>
                    <a:pt x="24384" y="411680"/>
                  </a:lnTo>
                  <a:lnTo>
                    <a:pt x="24384" y="499897"/>
                  </a:lnTo>
                  <a:close/>
                  <a:moveTo>
                    <a:pt x="0" y="294057"/>
                  </a:moveTo>
                  <a:lnTo>
                    <a:pt x="0" y="205840"/>
                  </a:lnTo>
                  <a:lnTo>
                    <a:pt x="24384" y="205840"/>
                  </a:lnTo>
                  <a:lnTo>
                    <a:pt x="24384" y="294057"/>
                  </a:lnTo>
                  <a:close/>
                  <a:moveTo>
                    <a:pt x="0" y="88217"/>
                  </a:moveTo>
                  <a:lnTo>
                    <a:pt x="0" y="14703"/>
                  </a:lnTo>
                  <a:cubicBezTo>
                    <a:pt x="0" y="6586"/>
                    <a:pt x="5461" y="0"/>
                    <a:pt x="12192" y="0"/>
                  </a:cubicBezTo>
                  <a:lnTo>
                    <a:pt x="85344" y="0"/>
                  </a:lnTo>
                  <a:lnTo>
                    <a:pt x="85344" y="29406"/>
                  </a:lnTo>
                  <a:lnTo>
                    <a:pt x="12192" y="29406"/>
                  </a:lnTo>
                  <a:lnTo>
                    <a:pt x="12192" y="14703"/>
                  </a:lnTo>
                  <a:lnTo>
                    <a:pt x="24384" y="14703"/>
                  </a:lnTo>
                  <a:lnTo>
                    <a:pt x="24384" y="88217"/>
                  </a:lnTo>
                  <a:close/>
                </a:path>
              </a:pathLst>
            </a:custGeom>
            <a:solidFill>
              <a:srgbClr val="DDDDDD"/>
            </a:solidFill>
          </p:spPr>
        </p:sp>
      </p:grpSp>
      <p:sp>
        <p:nvSpPr>
          <p:cNvPr id="12" name="TextBox 12"/>
          <p:cNvSpPr txBox="1"/>
          <p:nvPr/>
        </p:nvSpPr>
        <p:spPr>
          <a:xfrm>
            <a:off x="872060" y="689029"/>
            <a:ext cx="5071539" cy="901700"/>
          </a:xfrm>
          <a:prstGeom prst="rect">
            <a:avLst/>
          </a:prstGeom>
        </p:spPr>
        <p:txBody>
          <a:bodyPr wrap="square" lIns="0" tIns="0" rIns="0" bIns="0" rtlCol="0" anchor="t">
            <a:spAutoFit/>
          </a:bodyPr>
          <a:lstStyle/>
          <a:p>
            <a:pPr algn="l">
              <a:lnSpc>
                <a:spcPts val="7080"/>
              </a:lnSpc>
            </a:pPr>
            <a:r>
              <a:rPr lang="en-US" sz="5900" b="1" dirty="0">
                <a:solidFill>
                  <a:srgbClr val="00569E"/>
                </a:solidFill>
                <a:latin typeface="Now Bold"/>
                <a:ea typeface="Now Bold"/>
                <a:cs typeface="Now Bold"/>
                <a:sym typeface="Now Bold"/>
              </a:rPr>
              <a:t>OUR TEAM</a:t>
            </a:r>
          </a:p>
        </p:txBody>
      </p:sp>
      <p:sp>
        <p:nvSpPr>
          <p:cNvPr id="13" name="TextBox 13"/>
          <p:cNvSpPr txBox="1"/>
          <p:nvPr/>
        </p:nvSpPr>
        <p:spPr>
          <a:xfrm>
            <a:off x="3836369" y="2800537"/>
            <a:ext cx="903684" cy="190500"/>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PARTNER</a:t>
            </a:r>
          </a:p>
        </p:txBody>
      </p:sp>
      <p:sp>
        <p:nvSpPr>
          <p:cNvPr id="14" name="TextBox 14"/>
          <p:cNvSpPr txBox="1"/>
          <p:nvPr/>
        </p:nvSpPr>
        <p:spPr>
          <a:xfrm>
            <a:off x="13092200" y="2956709"/>
            <a:ext cx="903684" cy="190500"/>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PARTNER</a:t>
            </a:r>
          </a:p>
        </p:txBody>
      </p:sp>
      <p:sp>
        <p:nvSpPr>
          <p:cNvPr id="15" name="AutoShape 15"/>
          <p:cNvSpPr/>
          <p:nvPr/>
        </p:nvSpPr>
        <p:spPr>
          <a:xfrm>
            <a:off x="872061" y="1584379"/>
            <a:ext cx="1175360" cy="6350"/>
          </a:xfrm>
          <a:prstGeom prst="line">
            <a:avLst/>
          </a:prstGeom>
          <a:ln w="38100" cap="flat">
            <a:solidFill>
              <a:srgbClr val="000000"/>
            </a:solidFill>
            <a:prstDash val="solid"/>
            <a:headEnd type="none" w="sm" len="sm"/>
            <a:tailEnd type="none" w="sm" len="sm"/>
          </a:ln>
        </p:spPr>
      </p:sp>
      <p:sp>
        <p:nvSpPr>
          <p:cNvPr id="18" name="TextBox 18"/>
          <p:cNvSpPr txBox="1"/>
          <p:nvPr/>
        </p:nvSpPr>
        <p:spPr>
          <a:xfrm>
            <a:off x="12950667" y="2243684"/>
            <a:ext cx="2561034" cy="685800"/>
          </a:xfrm>
          <a:prstGeom prst="rect">
            <a:avLst/>
          </a:prstGeom>
        </p:spPr>
        <p:txBody>
          <a:bodyPr lIns="0" tIns="0" rIns="0" bIns="0" rtlCol="0" anchor="ctr"/>
          <a:lstStyle/>
          <a:p>
            <a:pPr marL="0" lvl="0" indent="0" algn="ctr">
              <a:lnSpc>
                <a:spcPts val="2400"/>
              </a:lnSpc>
              <a:spcBef>
                <a:spcPct val="0"/>
              </a:spcBef>
            </a:pPr>
            <a:r>
              <a:rPr lang="en-US" sz="2000" dirty="0">
                <a:solidFill>
                  <a:srgbClr val="00569E"/>
                </a:solidFill>
                <a:latin typeface="Now"/>
                <a:ea typeface="Now"/>
                <a:cs typeface="Now"/>
                <a:sym typeface="Now"/>
              </a:rPr>
              <a:t>Shameema S</a:t>
            </a:r>
            <a:r>
              <a:rPr lang="en-US" sz="2000" u="none" strike="noStrike" dirty="0">
                <a:solidFill>
                  <a:srgbClr val="00569E"/>
                </a:solidFill>
                <a:latin typeface="Now"/>
                <a:ea typeface="Now"/>
                <a:cs typeface="Now"/>
                <a:sym typeface="Now"/>
              </a:rPr>
              <a:t>, ACA</a:t>
            </a:r>
          </a:p>
        </p:txBody>
      </p:sp>
      <p:grpSp>
        <p:nvGrpSpPr>
          <p:cNvPr id="19" name="Group 19"/>
          <p:cNvGrpSpPr/>
          <p:nvPr/>
        </p:nvGrpSpPr>
        <p:grpSpPr>
          <a:xfrm>
            <a:off x="3521901" y="2158351"/>
            <a:ext cx="2612213" cy="2397071"/>
            <a:chOff x="-68239" y="-2281695"/>
            <a:chExt cx="3482951" cy="3196095"/>
          </a:xfrm>
        </p:grpSpPr>
        <p:sp>
          <p:nvSpPr>
            <p:cNvPr id="20" name="Freeform 20"/>
            <p:cNvSpPr/>
            <p:nvPr/>
          </p:nvSpPr>
          <p:spPr>
            <a:xfrm>
              <a:off x="0" y="0"/>
              <a:ext cx="3414712" cy="914400"/>
            </a:xfrm>
            <a:custGeom>
              <a:avLst/>
              <a:gdLst/>
              <a:ahLst/>
              <a:cxnLst/>
              <a:rect l="l" t="t" r="r" b="b"/>
              <a:pathLst>
                <a:path w="3414712" h="914400">
                  <a:moveTo>
                    <a:pt x="0" y="0"/>
                  </a:moveTo>
                  <a:lnTo>
                    <a:pt x="3414712" y="0"/>
                  </a:lnTo>
                  <a:lnTo>
                    <a:pt x="3414712" y="914400"/>
                  </a:lnTo>
                  <a:lnTo>
                    <a:pt x="0" y="914400"/>
                  </a:lnTo>
                  <a:close/>
                </a:path>
              </a:pathLst>
            </a:custGeom>
            <a:blipFill>
              <a:blip r:embed="rId4">
                <a:alphaModFix amt="0"/>
              </a:blip>
              <a:stretch>
                <a:fillRect t="-22764" b="-22764"/>
              </a:stretch>
            </a:blipFill>
          </p:spPr>
        </p:sp>
        <p:sp>
          <p:nvSpPr>
            <p:cNvPr id="21" name="TextBox 21"/>
            <p:cNvSpPr txBox="1"/>
            <p:nvPr/>
          </p:nvSpPr>
          <p:spPr>
            <a:xfrm>
              <a:off x="-68239" y="-2281695"/>
              <a:ext cx="3414712" cy="914400"/>
            </a:xfrm>
            <a:prstGeom prst="rect">
              <a:avLst/>
            </a:prstGeom>
          </p:spPr>
          <p:txBody>
            <a:bodyPr lIns="0" tIns="0" rIns="0" bIns="0" rtlCol="0" anchor="ctr"/>
            <a:lstStyle/>
            <a:p>
              <a:pPr marL="0" lvl="0" indent="0" algn="ctr">
                <a:lnSpc>
                  <a:spcPts val="2400"/>
                </a:lnSpc>
                <a:spcBef>
                  <a:spcPct val="0"/>
                </a:spcBef>
              </a:pPr>
              <a:r>
                <a:rPr lang="en-US" sz="2000" dirty="0">
                  <a:solidFill>
                    <a:srgbClr val="00569E"/>
                  </a:solidFill>
                  <a:latin typeface="Now"/>
                  <a:ea typeface="Now"/>
                  <a:cs typeface="Now"/>
                  <a:sym typeface="Now"/>
                </a:rPr>
                <a:t>Navya Roy</a:t>
              </a:r>
              <a:r>
                <a:rPr lang="en-US" sz="2000" u="none" strike="noStrike" dirty="0">
                  <a:solidFill>
                    <a:srgbClr val="00569E"/>
                  </a:solidFill>
                  <a:latin typeface="Now"/>
                  <a:ea typeface="Now"/>
                  <a:cs typeface="Now"/>
                  <a:sym typeface="Now"/>
                </a:rPr>
                <a:t>, FCA</a:t>
              </a:r>
            </a:p>
          </p:txBody>
        </p:sp>
      </p:grpSp>
      <p:grpSp>
        <p:nvGrpSpPr>
          <p:cNvPr id="22" name="Group 22"/>
          <p:cNvGrpSpPr/>
          <p:nvPr/>
        </p:nvGrpSpPr>
        <p:grpSpPr>
          <a:xfrm>
            <a:off x="954023" y="2146413"/>
            <a:ext cx="2590038" cy="3123438"/>
            <a:chOff x="0" y="0"/>
            <a:chExt cx="3453384" cy="4164584"/>
          </a:xfrm>
        </p:grpSpPr>
        <p:sp>
          <p:nvSpPr>
            <p:cNvPr id="23" name="Freeform 23"/>
            <p:cNvSpPr/>
            <p:nvPr/>
          </p:nvSpPr>
          <p:spPr>
            <a:xfrm>
              <a:off x="12192" y="14703"/>
              <a:ext cx="3429000" cy="4135178"/>
            </a:xfrm>
            <a:custGeom>
              <a:avLst/>
              <a:gdLst/>
              <a:ahLst/>
              <a:cxnLst/>
              <a:rect l="l" t="t" r="r" b="b"/>
              <a:pathLst>
                <a:path w="3429000" h="4135178">
                  <a:moveTo>
                    <a:pt x="0" y="0"/>
                  </a:moveTo>
                  <a:lnTo>
                    <a:pt x="3429000" y="0"/>
                  </a:lnTo>
                  <a:lnTo>
                    <a:pt x="3429000" y="4135178"/>
                  </a:lnTo>
                  <a:lnTo>
                    <a:pt x="0" y="4135178"/>
                  </a:lnTo>
                  <a:close/>
                </a:path>
              </a:pathLst>
            </a:custGeom>
            <a:blipFill>
              <a:blip r:embed="rId6"/>
              <a:stretch>
                <a:fillRect l="-4432" t="-355" r="-4496" b="-286"/>
              </a:stretch>
            </a:blipFill>
          </p:spPr>
        </p:sp>
        <p:sp>
          <p:nvSpPr>
            <p:cNvPr id="24" name="Freeform 24"/>
            <p:cNvSpPr/>
            <p:nvPr/>
          </p:nvSpPr>
          <p:spPr>
            <a:xfrm>
              <a:off x="0" y="0"/>
              <a:ext cx="3453384" cy="4164584"/>
            </a:xfrm>
            <a:custGeom>
              <a:avLst/>
              <a:gdLst/>
              <a:ahLst/>
              <a:cxnLst/>
              <a:rect l="l" t="t" r="r" b="b"/>
              <a:pathLst>
                <a:path w="3453384" h="4164584">
                  <a:moveTo>
                    <a:pt x="182880" y="0"/>
                  </a:moveTo>
                  <a:lnTo>
                    <a:pt x="256032" y="0"/>
                  </a:lnTo>
                  <a:lnTo>
                    <a:pt x="256032" y="29406"/>
                  </a:lnTo>
                  <a:lnTo>
                    <a:pt x="182880" y="29406"/>
                  </a:lnTo>
                  <a:close/>
                  <a:moveTo>
                    <a:pt x="353568" y="0"/>
                  </a:moveTo>
                  <a:lnTo>
                    <a:pt x="426720" y="0"/>
                  </a:lnTo>
                  <a:lnTo>
                    <a:pt x="426720" y="29406"/>
                  </a:lnTo>
                  <a:lnTo>
                    <a:pt x="353568" y="29406"/>
                  </a:lnTo>
                  <a:close/>
                  <a:moveTo>
                    <a:pt x="524256" y="0"/>
                  </a:moveTo>
                  <a:lnTo>
                    <a:pt x="597408" y="0"/>
                  </a:lnTo>
                  <a:lnTo>
                    <a:pt x="597408" y="29406"/>
                  </a:lnTo>
                  <a:lnTo>
                    <a:pt x="524256" y="29406"/>
                  </a:lnTo>
                  <a:close/>
                  <a:moveTo>
                    <a:pt x="694944" y="0"/>
                  </a:moveTo>
                  <a:lnTo>
                    <a:pt x="768096" y="0"/>
                  </a:lnTo>
                  <a:lnTo>
                    <a:pt x="768096" y="29406"/>
                  </a:lnTo>
                  <a:lnTo>
                    <a:pt x="694944" y="29406"/>
                  </a:lnTo>
                  <a:close/>
                  <a:moveTo>
                    <a:pt x="865632" y="0"/>
                  </a:moveTo>
                  <a:lnTo>
                    <a:pt x="938784" y="0"/>
                  </a:lnTo>
                  <a:lnTo>
                    <a:pt x="938784" y="29406"/>
                  </a:lnTo>
                  <a:lnTo>
                    <a:pt x="865632" y="29406"/>
                  </a:lnTo>
                  <a:close/>
                  <a:moveTo>
                    <a:pt x="1036320" y="0"/>
                  </a:moveTo>
                  <a:lnTo>
                    <a:pt x="1109472" y="0"/>
                  </a:lnTo>
                  <a:lnTo>
                    <a:pt x="1109472" y="29406"/>
                  </a:lnTo>
                  <a:lnTo>
                    <a:pt x="1036320" y="29406"/>
                  </a:lnTo>
                  <a:close/>
                  <a:moveTo>
                    <a:pt x="1207008" y="0"/>
                  </a:moveTo>
                  <a:lnTo>
                    <a:pt x="1280160" y="0"/>
                  </a:lnTo>
                  <a:lnTo>
                    <a:pt x="1280160" y="29406"/>
                  </a:lnTo>
                  <a:lnTo>
                    <a:pt x="1207008" y="29406"/>
                  </a:lnTo>
                  <a:close/>
                  <a:moveTo>
                    <a:pt x="1377696" y="29406"/>
                  </a:moveTo>
                  <a:lnTo>
                    <a:pt x="1450848" y="29406"/>
                  </a:lnTo>
                  <a:lnTo>
                    <a:pt x="1377696" y="29406"/>
                  </a:lnTo>
                  <a:close/>
                  <a:moveTo>
                    <a:pt x="1548384" y="29406"/>
                  </a:moveTo>
                  <a:lnTo>
                    <a:pt x="1621536" y="29406"/>
                  </a:lnTo>
                  <a:lnTo>
                    <a:pt x="1548384" y="29406"/>
                  </a:lnTo>
                  <a:close/>
                  <a:moveTo>
                    <a:pt x="1719072" y="29406"/>
                  </a:moveTo>
                  <a:lnTo>
                    <a:pt x="1792224" y="29406"/>
                  </a:lnTo>
                  <a:lnTo>
                    <a:pt x="1719072" y="29406"/>
                  </a:lnTo>
                  <a:close/>
                  <a:moveTo>
                    <a:pt x="1889760" y="0"/>
                  </a:moveTo>
                  <a:lnTo>
                    <a:pt x="1962912" y="0"/>
                  </a:lnTo>
                  <a:lnTo>
                    <a:pt x="1962912" y="29406"/>
                  </a:lnTo>
                  <a:lnTo>
                    <a:pt x="1889760" y="29406"/>
                  </a:lnTo>
                  <a:close/>
                  <a:moveTo>
                    <a:pt x="2060448" y="29406"/>
                  </a:moveTo>
                  <a:lnTo>
                    <a:pt x="2133600" y="29406"/>
                  </a:lnTo>
                  <a:lnTo>
                    <a:pt x="2060448" y="29406"/>
                  </a:lnTo>
                  <a:close/>
                  <a:moveTo>
                    <a:pt x="2231136" y="29406"/>
                  </a:moveTo>
                  <a:lnTo>
                    <a:pt x="2304288" y="29406"/>
                  </a:lnTo>
                  <a:lnTo>
                    <a:pt x="2231136" y="29406"/>
                  </a:lnTo>
                  <a:close/>
                  <a:moveTo>
                    <a:pt x="2401824" y="29406"/>
                  </a:moveTo>
                  <a:lnTo>
                    <a:pt x="2474976" y="29406"/>
                  </a:lnTo>
                  <a:lnTo>
                    <a:pt x="2401824" y="29406"/>
                  </a:lnTo>
                  <a:close/>
                  <a:moveTo>
                    <a:pt x="2572512" y="29406"/>
                  </a:moveTo>
                  <a:lnTo>
                    <a:pt x="2645664" y="29406"/>
                  </a:lnTo>
                  <a:lnTo>
                    <a:pt x="2572512" y="29406"/>
                  </a:lnTo>
                  <a:close/>
                  <a:moveTo>
                    <a:pt x="2743200" y="0"/>
                  </a:moveTo>
                  <a:lnTo>
                    <a:pt x="2816352" y="0"/>
                  </a:lnTo>
                  <a:lnTo>
                    <a:pt x="2816352" y="29406"/>
                  </a:lnTo>
                  <a:lnTo>
                    <a:pt x="2743200" y="29406"/>
                  </a:lnTo>
                  <a:close/>
                  <a:moveTo>
                    <a:pt x="2913888" y="29406"/>
                  </a:moveTo>
                  <a:lnTo>
                    <a:pt x="2987040" y="29406"/>
                  </a:lnTo>
                  <a:lnTo>
                    <a:pt x="2913888" y="29406"/>
                  </a:lnTo>
                  <a:close/>
                  <a:moveTo>
                    <a:pt x="3084576" y="29406"/>
                  </a:moveTo>
                  <a:lnTo>
                    <a:pt x="3157728" y="29406"/>
                  </a:lnTo>
                  <a:lnTo>
                    <a:pt x="3084576" y="29406"/>
                  </a:lnTo>
                  <a:close/>
                  <a:moveTo>
                    <a:pt x="3255264" y="29406"/>
                  </a:moveTo>
                  <a:lnTo>
                    <a:pt x="3328416" y="29406"/>
                  </a:lnTo>
                  <a:lnTo>
                    <a:pt x="3255264" y="29406"/>
                  </a:lnTo>
                  <a:close/>
                  <a:moveTo>
                    <a:pt x="3425952" y="29406"/>
                  </a:moveTo>
                  <a:lnTo>
                    <a:pt x="3441192" y="29406"/>
                  </a:lnTo>
                  <a:cubicBezTo>
                    <a:pt x="3447923" y="29406"/>
                    <a:pt x="3453384" y="35991"/>
                    <a:pt x="3453384" y="44109"/>
                  </a:cubicBezTo>
                  <a:lnTo>
                    <a:pt x="3453384" y="84541"/>
                  </a:lnTo>
                  <a:lnTo>
                    <a:pt x="3429000" y="84541"/>
                  </a:lnTo>
                  <a:lnTo>
                    <a:pt x="3429000" y="14703"/>
                  </a:lnTo>
                  <a:lnTo>
                    <a:pt x="3441192" y="14703"/>
                  </a:lnTo>
                  <a:lnTo>
                    <a:pt x="3441192" y="29406"/>
                  </a:lnTo>
                  <a:lnTo>
                    <a:pt x="3425952" y="29406"/>
                  </a:lnTo>
                  <a:close/>
                  <a:moveTo>
                    <a:pt x="3453384" y="231570"/>
                  </a:moveTo>
                  <a:lnTo>
                    <a:pt x="3453384" y="319787"/>
                  </a:lnTo>
                  <a:lnTo>
                    <a:pt x="3429000" y="319787"/>
                  </a:lnTo>
                  <a:lnTo>
                    <a:pt x="3429000" y="202164"/>
                  </a:lnTo>
                  <a:close/>
                  <a:moveTo>
                    <a:pt x="3429000" y="408004"/>
                  </a:moveTo>
                  <a:lnTo>
                    <a:pt x="3429000" y="496221"/>
                  </a:lnTo>
                  <a:lnTo>
                    <a:pt x="3429000" y="408004"/>
                  </a:lnTo>
                  <a:close/>
                  <a:moveTo>
                    <a:pt x="3429000" y="613844"/>
                  </a:moveTo>
                  <a:lnTo>
                    <a:pt x="3429000" y="702061"/>
                  </a:lnTo>
                  <a:lnTo>
                    <a:pt x="3429000" y="613844"/>
                  </a:lnTo>
                  <a:close/>
                  <a:moveTo>
                    <a:pt x="3429000" y="819684"/>
                  </a:moveTo>
                  <a:lnTo>
                    <a:pt x="3429000" y="907901"/>
                  </a:lnTo>
                  <a:lnTo>
                    <a:pt x="3429000" y="819684"/>
                  </a:lnTo>
                  <a:close/>
                  <a:moveTo>
                    <a:pt x="3429000" y="1025524"/>
                  </a:moveTo>
                  <a:lnTo>
                    <a:pt x="3429000" y="1113741"/>
                  </a:lnTo>
                  <a:lnTo>
                    <a:pt x="3429000" y="1025524"/>
                  </a:lnTo>
                  <a:close/>
                  <a:moveTo>
                    <a:pt x="3429000" y="1231364"/>
                  </a:moveTo>
                  <a:lnTo>
                    <a:pt x="3429000" y="1319581"/>
                  </a:lnTo>
                  <a:lnTo>
                    <a:pt x="3429000" y="1231364"/>
                  </a:lnTo>
                  <a:close/>
                  <a:moveTo>
                    <a:pt x="3429000" y="1437204"/>
                  </a:moveTo>
                  <a:lnTo>
                    <a:pt x="3429000" y="1525421"/>
                  </a:lnTo>
                  <a:lnTo>
                    <a:pt x="3429000" y="1437204"/>
                  </a:lnTo>
                  <a:close/>
                  <a:moveTo>
                    <a:pt x="3429000" y="1643044"/>
                  </a:moveTo>
                  <a:lnTo>
                    <a:pt x="3429000" y="1731261"/>
                  </a:lnTo>
                  <a:lnTo>
                    <a:pt x="3429000" y="1643044"/>
                  </a:lnTo>
                  <a:close/>
                  <a:moveTo>
                    <a:pt x="3429000" y="1848884"/>
                  </a:moveTo>
                  <a:lnTo>
                    <a:pt x="3429000" y="1937101"/>
                  </a:lnTo>
                  <a:lnTo>
                    <a:pt x="3429000" y="1848884"/>
                  </a:lnTo>
                  <a:close/>
                  <a:moveTo>
                    <a:pt x="3429000" y="2054724"/>
                  </a:moveTo>
                  <a:lnTo>
                    <a:pt x="3429000" y="2142941"/>
                  </a:lnTo>
                  <a:lnTo>
                    <a:pt x="3429000" y="2054724"/>
                  </a:lnTo>
                  <a:close/>
                  <a:moveTo>
                    <a:pt x="3429000" y="2260564"/>
                  </a:moveTo>
                  <a:lnTo>
                    <a:pt x="3429000" y="2348781"/>
                  </a:lnTo>
                  <a:lnTo>
                    <a:pt x="3429000" y="2260564"/>
                  </a:lnTo>
                  <a:close/>
                  <a:moveTo>
                    <a:pt x="3429000" y="2466404"/>
                  </a:moveTo>
                  <a:lnTo>
                    <a:pt x="3429000" y="2554621"/>
                  </a:lnTo>
                  <a:lnTo>
                    <a:pt x="3429000" y="2466404"/>
                  </a:lnTo>
                  <a:close/>
                  <a:moveTo>
                    <a:pt x="3429000" y="2672244"/>
                  </a:moveTo>
                  <a:lnTo>
                    <a:pt x="3429000" y="2760461"/>
                  </a:lnTo>
                  <a:lnTo>
                    <a:pt x="3429000" y="2672244"/>
                  </a:lnTo>
                  <a:close/>
                  <a:moveTo>
                    <a:pt x="3429000" y="2878084"/>
                  </a:moveTo>
                  <a:lnTo>
                    <a:pt x="3429000" y="2966301"/>
                  </a:lnTo>
                  <a:lnTo>
                    <a:pt x="3429000" y="2878084"/>
                  </a:lnTo>
                  <a:close/>
                  <a:moveTo>
                    <a:pt x="3429000" y="3083924"/>
                  </a:moveTo>
                  <a:lnTo>
                    <a:pt x="3429000" y="3172141"/>
                  </a:lnTo>
                  <a:lnTo>
                    <a:pt x="3429000" y="3083924"/>
                  </a:lnTo>
                  <a:close/>
                  <a:moveTo>
                    <a:pt x="3429000" y="3289764"/>
                  </a:moveTo>
                  <a:lnTo>
                    <a:pt x="3429000" y="3377981"/>
                  </a:lnTo>
                  <a:lnTo>
                    <a:pt x="3429000" y="3289764"/>
                  </a:lnTo>
                  <a:close/>
                  <a:moveTo>
                    <a:pt x="3429000" y="3495604"/>
                  </a:moveTo>
                  <a:lnTo>
                    <a:pt x="3429000" y="3583821"/>
                  </a:lnTo>
                  <a:lnTo>
                    <a:pt x="3429000" y="3495604"/>
                  </a:lnTo>
                  <a:close/>
                  <a:moveTo>
                    <a:pt x="3429000" y="3701444"/>
                  </a:moveTo>
                  <a:lnTo>
                    <a:pt x="3429000" y="3789661"/>
                  </a:lnTo>
                  <a:lnTo>
                    <a:pt x="3429000" y="3701444"/>
                  </a:lnTo>
                  <a:close/>
                  <a:moveTo>
                    <a:pt x="3429000" y="3907284"/>
                  </a:moveTo>
                  <a:lnTo>
                    <a:pt x="3429000" y="3995501"/>
                  </a:lnTo>
                  <a:lnTo>
                    <a:pt x="3429000" y="3907284"/>
                  </a:lnTo>
                  <a:close/>
                  <a:moveTo>
                    <a:pt x="3429000" y="4113124"/>
                  </a:moveTo>
                  <a:lnTo>
                    <a:pt x="3429000" y="4149881"/>
                  </a:lnTo>
                  <a:cubicBezTo>
                    <a:pt x="3429000" y="4157998"/>
                    <a:pt x="3423539" y="4164584"/>
                    <a:pt x="3416808" y="4164584"/>
                  </a:cubicBezTo>
                  <a:lnTo>
                    <a:pt x="3398520" y="4164584"/>
                  </a:lnTo>
                  <a:lnTo>
                    <a:pt x="3398520" y="4135178"/>
                  </a:lnTo>
                  <a:lnTo>
                    <a:pt x="3441192" y="4135178"/>
                  </a:lnTo>
                  <a:lnTo>
                    <a:pt x="3441192" y="4149881"/>
                  </a:lnTo>
                  <a:lnTo>
                    <a:pt x="3429000" y="4149881"/>
                  </a:lnTo>
                  <a:lnTo>
                    <a:pt x="3429000" y="4113124"/>
                  </a:lnTo>
                  <a:close/>
                  <a:moveTo>
                    <a:pt x="3276600" y="4164584"/>
                  </a:moveTo>
                  <a:lnTo>
                    <a:pt x="3203448" y="4164584"/>
                  </a:lnTo>
                  <a:lnTo>
                    <a:pt x="3203448" y="4135178"/>
                  </a:lnTo>
                  <a:lnTo>
                    <a:pt x="3276600" y="4135178"/>
                  </a:lnTo>
                  <a:close/>
                  <a:moveTo>
                    <a:pt x="3105912" y="4135178"/>
                  </a:moveTo>
                  <a:lnTo>
                    <a:pt x="3032760" y="4135178"/>
                  </a:lnTo>
                  <a:lnTo>
                    <a:pt x="3105912" y="4135178"/>
                  </a:lnTo>
                  <a:close/>
                  <a:moveTo>
                    <a:pt x="2935224" y="4135178"/>
                  </a:moveTo>
                  <a:lnTo>
                    <a:pt x="2862072" y="4135178"/>
                  </a:lnTo>
                  <a:lnTo>
                    <a:pt x="2935224" y="4135178"/>
                  </a:lnTo>
                  <a:close/>
                  <a:moveTo>
                    <a:pt x="2764536" y="4135178"/>
                  </a:moveTo>
                  <a:lnTo>
                    <a:pt x="2691384" y="4135178"/>
                  </a:lnTo>
                  <a:lnTo>
                    <a:pt x="2764536" y="4135178"/>
                  </a:lnTo>
                  <a:close/>
                  <a:moveTo>
                    <a:pt x="2593848" y="4135178"/>
                  </a:moveTo>
                  <a:lnTo>
                    <a:pt x="2545080" y="4135178"/>
                  </a:lnTo>
                  <a:lnTo>
                    <a:pt x="2618232" y="4135178"/>
                  </a:lnTo>
                  <a:close/>
                  <a:moveTo>
                    <a:pt x="2447544" y="4135178"/>
                  </a:moveTo>
                  <a:lnTo>
                    <a:pt x="2374392" y="4135178"/>
                  </a:lnTo>
                  <a:lnTo>
                    <a:pt x="2447544" y="4135178"/>
                  </a:lnTo>
                  <a:close/>
                  <a:moveTo>
                    <a:pt x="2276856" y="4135178"/>
                  </a:moveTo>
                  <a:lnTo>
                    <a:pt x="2203704" y="4135178"/>
                  </a:lnTo>
                  <a:lnTo>
                    <a:pt x="2276856" y="4135178"/>
                  </a:lnTo>
                  <a:close/>
                  <a:moveTo>
                    <a:pt x="2106168" y="4135178"/>
                  </a:moveTo>
                  <a:lnTo>
                    <a:pt x="2033016" y="4135178"/>
                  </a:lnTo>
                  <a:lnTo>
                    <a:pt x="2106168" y="4135178"/>
                  </a:lnTo>
                  <a:close/>
                  <a:moveTo>
                    <a:pt x="1935480" y="4135178"/>
                  </a:moveTo>
                  <a:lnTo>
                    <a:pt x="1862328" y="4135178"/>
                  </a:lnTo>
                  <a:lnTo>
                    <a:pt x="1935480" y="4135178"/>
                  </a:lnTo>
                  <a:close/>
                  <a:moveTo>
                    <a:pt x="1764792" y="4135178"/>
                  </a:moveTo>
                  <a:lnTo>
                    <a:pt x="1691640" y="4135178"/>
                  </a:lnTo>
                  <a:lnTo>
                    <a:pt x="1764792" y="4135178"/>
                  </a:lnTo>
                  <a:close/>
                  <a:moveTo>
                    <a:pt x="1594104" y="4135178"/>
                  </a:moveTo>
                  <a:lnTo>
                    <a:pt x="1520952" y="4135178"/>
                  </a:lnTo>
                  <a:lnTo>
                    <a:pt x="1594104" y="4135178"/>
                  </a:lnTo>
                  <a:close/>
                  <a:moveTo>
                    <a:pt x="1423416" y="4135178"/>
                  </a:moveTo>
                  <a:lnTo>
                    <a:pt x="1350264" y="4135178"/>
                  </a:lnTo>
                  <a:lnTo>
                    <a:pt x="1423416" y="4135178"/>
                  </a:lnTo>
                  <a:close/>
                  <a:moveTo>
                    <a:pt x="1252728" y="4135178"/>
                  </a:moveTo>
                  <a:lnTo>
                    <a:pt x="1179576" y="4135178"/>
                  </a:lnTo>
                  <a:lnTo>
                    <a:pt x="1252728" y="4135178"/>
                  </a:lnTo>
                  <a:close/>
                  <a:moveTo>
                    <a:pt x="1082040" y="4135178"/>
                  </a:moveTo>
                  <a:lnTo>
                    <a:pt x="1008888" y="4135178"/>
                  </a:lnTo>
                  <a:lnTo>
                    <a:pt x="1082040" y="4135178"/>
                  </a:lnTo>
                  <a:close/>
                  <a:moveTo>
                    <a:pt x="911352" y="4135178"/>
                  </a:moveTo>
                  <a:lnTo>
                    <a:pt x="838200" y="4135178"/>
                  </a:lnTo>
                  <a:lnTo>
                    <a:pt x="911352" y="4135178"/>
                  </a:lnTo>
                  <a:close/>
                  <a:moveTo>
                    <a:pt x="740664" y="4135178"/>
                  </a:moveTo>
                  <a:lnTo>
                    <a:pt x="667512" y="4135178"/>
                  </a:lnTo>
                  <a:lnTo>
                    <a:pt x="740664" y="4135178"/>
                  </a:lnTo>
                  <a:close/>
                  <a:moveTo>
                    <a:pt x="569976" y="4135178"/>
                  </a:moveTo>
                  <a:lnTo>
                    <a:pt x="496824" y="4135178"/>
                  </a:lnTo>
                  <a:lnTo>
                    <a:pt x="569976" y="4135178"/>
                  </a:lnTo>
                  <a:close/>
                  <a:moveTo>
                    <a:pt x="399288" y="4135178"/>
                  </a:moveTo>
                  <a:lnTo>
                    <a:pt x="326136" y="4135178"/>
                  </a:lnTo>
                  <a:lnTo>
                    <a:pt x="399288" y="4135178"/>
                  </a:lnTo>
                  <a:close/>
                  <a:moveTo>
                    <a:pt x="228600" y="4135178"/>
                  </a:moveTo>
                  <a:lnTo>
                    <a:pt x="155448" y="4135178"/>
                  </a:lnTo>
                  <a:lnTo>
                    <a:pt x="228600" y="4135178"/>
                  </a:lnTo>
                  <a:close/>
                  <a:moveTo>
                    <a:pt x="57912" y="4135178"/>
                  </a:moveTo>
                  <a:lnTo>
                    <a:pt x="12192" y="4135178"/>
                  </a:lnTo>
                  <a:cubicBezTo>
                    <a:pt x="5461" y="4135178"/>
                    <a:pt x="0" y="4128593"/>
                    <a:pt x="0" y="4120476"/>
                  </a:cubicBezTo>
                  <a:lnTo>
                    <a:pt x="0" y="4116799"/>
                  </a:lnTo>
                  <a:lnTo>
                    <a:pt x="24384" y="4116799"/>
                  </a:lnTo>
                  <a:lnTo>
                    <a:pt x="24384" y="4149881"/>
                  </a:lnTo>
                  <a:lnTo>
                    <a:pt x="12192" y="4149881"/>
                  </a:lnTo>
                  <a:lnTo>
                    <a:pt x="12192" y="4135178"/>
                  </a:lnTo>
                  <a:lnTo>
                    <a:pt x="57912" y="4135178"/>
                  </a:lnTo>
                  <a:close/>
                  <a:moveTo>
                    <a:pt x="0" y="3999177"/>
                  </a:moveTo>
                  <a:lnTo>
                    <a:pt x="0" y="3910960"/>
                  </a:lnTo>
                  <a:lnTo>
                    <a:pt x="24384" y="3910960"/>
                  </a:lnTo>
                  <a:lnTo>
                    <a:pt x="24384" y="3999177"/>
                  </a:lnTo>
                  <a:close/>
                  <a:moveTo>
                    <a:pt x="24384" y="3793337"/>
                  </a:moveTo>
                  <a:lnTo>
                    <a:pt x="24384" y="3705120"/>
                  </a:lnTo>
                  <a:lnTo>
                    <a:pt x="24384" y="3793337"/>
                  </a:lnTo>
                  <a:close/>
                  <a:moveTo>
                    <a:pt x="24384" y="3587497"/>
                  </a:moveTo>
                  <a:lnTo>
                    <a:pt x="24384" y="3499280"/>
                  </a:lnTo>
                  <a:lnTo>
                    <a:pt x="24384" y="3587497"/>
                  </a:lnTo>
                  <a:close/>
                  <a:moveTo>
                    <a:pt x="0" y="3381657"/>
                  </a:moveTo>
                  <a:lnTo>
                    <a:pt x="0" y="3293440"/>
                  </a:lnTo>
                  <a:lnTo>
                    <a:pt x="24384" y="3293440"/>
                  </a:lnTo>
                  <a:lnTo>
                    <a:pt x="24384" y="3381657"/>
                  </a:lnTo>
                  <a:close/>
                  <a:moveTo>
                    <a:pt x="24384" y="3175817"/>
                  </a:moveTo>
                  <a:lnTo>
                    <a:pt x="24384" y="3087600"/>
                  </a:lnTo>
                  <a:lnTo>
                    <a:pt x="24384" y="3175817"/>
                  </a:lnTo>
                  <a:close/>
                  <a:moveTo>
                    <a:pt x="24384" y="2969977"/>
                  </a:moveTo>
                  <a:lnTo>
                    <a:pt x="24384" y="2881760"/>
                  </a:lnTo>
                  <a:lnTo>
                    <a:pt x="24384" y="2969977"/>
                  </a:lnTo>
                  <a:close/>
                  <a:moveTo>
                    <a:pt x="24384" y="2764137"/>
                  </a:moveTo>
                  <a:lnTo>
                    <a:pt x="24384" y="2675920"/>
                  </a:lnTo>
                  <a:lnTo>
                    <a:pt x="24384" y="2764137"/>
                  </a:lnTo>
                  <a:close/>
                  <a:moveTo>
                    <a:pt x="24384" y="2558297"/>
                  </a:moveTo>
                  <a:lnTo>
                    <a:pt x="24384" y="2470080"/>
                  </a:lnTo>
                  <a:lnTo>
                    <a:pt x="24384" y="2558297"/>
                  </a:lnTo>
                  <a:close/>
                  <a:moveTo>
                    <a:pt x="0" y="2352457"/>
                  </a:moveTo>
                  <a:lnTo>
                    <a:pt x="0" y="2264240"/>
                  </a:lnTo>
                  <a:lnTo>
                    <a:pt x="24384" y="2264240"/>
                  </a:lnTo>
                  <a:lnTo>
                    <a:pt x="24384" y="2352457"/>
                  </a:lnTo>
                  <a:close/>
                  <a:moveTo>
                    <a:pt x="24384" y="2146617"/>
                  </a:moveTo>
                  <a:lnTo>
                    <a:pt x="24384" y="2058400"/>
                  </a:lnTo>
                  <a:lnTo>
                    <a:pt x="24384" y="2146617"/>
                  </a:lnTo>
                  <a:close/>
                  <a:moveTo>
                    <a:pt x="24384" y="1940777"/>
                  </a:moveTo>
                  <a:lnTo>
                    <a:pt x="24384" y="1852560"/>
                  </a:lnTo>
                  <a:lnTo>
                    <a:pt x="24384" y="1940777"/>
                  </a:lnTo>
                  <a:close/>
                  <a:moveTo>
                    <a:pt x="24384" y="1734937"/>
                  </a:moveTo>
                  <a:lnTo>
                    <a:pt x="24384" y="1646720"/>
                  </a:lnTo>
                  <a:lnTo>
                    <a:pt x="24384" y="1734937"/>
                  </a:lnTo>
                  <a:close/>
                  <a:moveTo>
                    <a:pt x="0" y="1529097"/>
                  </a:moveTo>
                  <a:lnTo>
                    <a:pt x="0" y="1440880"/>
                  </a:lnTo>
                  <a:lnTo>
                    <a:pt x="24384" y="1440880"/>
                  </a:lnTo>
                  <a:lnTo>
                    <a:pt x="24384" y="1529097"/>
                  </a:lnTo>
                  <a:close/>
                  <a:moveTo>
                    <a:pt x="0" y="1323257"/>
                  </a:moveTo>
                  <a:lnTo>
                    <a:pt x="0" y="1235040"/>
                  </a:lnTo>
                  <a:lnTo>
                    <a:pt x="24384" y="1235040"/>
                  </a:lnTo>
                  <a:lnTo>
                    <a:pt x="24384" y="1323257"/>
                  </a:lnTo>
                  <a:close/>
                  <a:moveTo>
                    <a:pt x="0" y="1117417"/>
                  </a:moveTo>
                  <a:lnTo>
                    <a:pt x="0" y="1029200"/>
                  </a:lnTo>
                  <a:lnTo>
                    <a:pt x="24384" y="1029200"/>
                  </a:lnTo>
                  <a:lnTo>
                    <a:pt x="24384" y="1117417"/>
                  </a:lnTo>
                  <a:close/>
                  <a:moveTo>
                    <a:pt x="0" y="911577"/>
                  </a:moveTo>
                  <a:lnTo>
                    <a:pt x="0" y="823360"/>
                  </a:lnTo>
                  <a:lnTo>
                    <a:pt x="24384" y="823360"/>
                  </a:lnTo>
                  <a:lnTo>
                    <a:pt x="24384" y="911577"/>
                  </a:lnTo>
                  <a:close/>
                  <a:moveTo>
                    <a:pt x="0" y="705737"/>
                  </a:moveTo>
                  <a:lnTo>
                    <a:pt x="0" y="617520"/>
                  </a:lnTo>
                  <a:lnTo>
                    <a:pt x="24384" y="617520"/>
                  </a:lnTo>
                  <a:lnTo>
                    <a:pt x="24384" y="705737"/>
                  </a:lnTo>
                  <a:close/>
                  <a:moveTo>
                    <a:pt x="0" y="499897"/>
                  </a:moveTo>
                  <a:lnTo>
                    <a:pt x="0" y="411680"/>
                  </a:lnTo>
                  <a:lnTo>
                    <a:pt x="24384" y="411680"/>
                  </a:lnTo>
                  <a:lnTo>
                    <a:pt x="24384" y="499897"/>
                  </a:lnTo>
                  <a:close/>
                  <a:moveTo>
                    <a:pt x="0" y="294057"/>
                  </a:moveTo>
                  <a:lnTo>
                    <a:pt x="0" y="205840"/>
                  </a:lnTo>
                  <a:lnTo>
                    <a:pt x="24384" y="205840"/>
                  </a:lnTo>
                  <a:lnTo>
                    <a:pt x="24384" y="294057"/>
                  </a:lnTo>
                  <a:close/>
                  <a:moveTo>
                    <a:pt x="0" y="88217"/>
                  </a:moveTo>
                  <a:lnTo>
                    <a:pt x="0" y="14703"/>
                  </a:lnTo>
                  <a:cubicBezTo>
                    <a:pt x="0" y="6586"/>
                    <a:pt x="5461" y="0"/>
                    <a:pt x="12192" y="0"/>
                  </a:cubicBezTo>
                  <a:lnTo>
                    <a:pt x="85344" y="0"/>
                  </a:lnTo>
                  <a:lnTo>
                    <a:pt x="85344" y="29406"/>
                  </a:lnTo>
                  <a:lnTo>
                    <a:pt x="12192" y="29406"/>
                  </a:lnTo>
                  <a:lnTo>
                    <a:pt x="12192" y="14703"/>
                  </a:lnTo>
                  <a:lnTo>
                    <a:pt x="24384" y="14703"/>
                  </a:lnTo>
                  <a:lnTo>
                    <a:pt x="24384" y="88217"/>
                  </a:lnTo>
                  <a:close/>
                </a:path>
              </a:pathLst>
            </a:custGeom>
            <a:solidFill>
              <a:srgbClr val="DDDDDD"/>
            </a:solidFill>
          </p:spPr>
        </p:sp>
      </p:grpSp>
      <p:grpSp>
        <p:nvGrpSpPr>
          <p:cNvPr id="25" name="Group 25"/>
          <p:cNvGrpSpPr/>
          <p:nvPr/>
        </p:nvGrpSpPr>
        <p:grpSpPr>
          <a:xfrm>
            <a:off x="10132897" y="2307903"/>
            <a:ext cx="2590038" cy="3123438"/>
            <a:chOff x="0" y="0"/>
            <a:chExt cx="3453384" cy="4164584"/>
          </a:xfrm>
        </p:grpSpPr>
        <p:sp>
          <p:nvSpPr>
            <p:cNvPr id="26" name="Freeform 26"/>
            <p:cNvSpPr/>
            <p:nvPr/>
          </p:nvSpPr>
          <p:spPr>
            <a:xfrm>
              <a:off x="12192" y="14703"/>
              <a:ext cx="3429000" cy="4135178"/>
            </a:xfrm>
            <a:custGeom>
              <a:avLst/>
              <a:gdLst/>
              <a:ahLst/>
              <a:cxnLst/>
              <a:rect l="l" t="t" r="r" b="b"/>
              <a:pathLst>
                <a:path w="3429000" h="4135178">
                  <a:moveTo>
                    <a:pt x="0" y="0"/>
                  </a:moveTo>
                  <a:lnTo>
                    <a:pt x="3429000" y="0"/>
                  </a:lnTo>
                  <a:lnTo>
                    <a:pt x="3429000" y="4135178"/>
                  </a:lnTo>
                  <a:lnTo>
                    <a:pt x="0" y="4135178"/>
                  </a:lnTo>
                  <a:close/>
                </a:path>
              </a:pathLst>
            </a:custGeom>
            <a:blipFill>
              <a:blip r:embed="rId7"/>
              <a:stretch>
                <a:fillRect l="-355" t="-2256" r="-360" b="-2139"/>
              </a:stretch>
            </a:blipFill>
          </p:spPr>
        </p:sp>
        <p:sp>
          <p:nvSpPr>
            <p:cNvPr id="27" name="Freeform 27"/>
            <p:cNvSpPr/>
            <p:nvPr/>
          </p:nvSpPr>
          <p:spPr>
            <a:xfrm>
              <a:off x="0" y="0"/>
              <a:ext cx="3453384" cy="4164584"/>
            </a:xfrm>
            <a:custGeom>
              <a:avLst/>
              <a:gdLst/>
              <a:ahLst/>
              <a:cxnLst/>
              <a:rect l="l" t="t" r="r" b="b"/>
              <a:pathLst>
                <a:path w="3453384" h="4164584">
                  <a:moveTo>
                    <a:pt x="182880" y="0"/>
                  </a:moveTo>
                  <a:lnTo>
                    <a:pt x="256032" y="0"/>
                  </a:lnTo>
                  <a:lnTo>
                    <a:pt x="256032" y="29406"/>
                  </a:lnTo>
                  <a:lnTo>
                    <a:pt x="182880" y="29406"/>
                  </a:lnTo>
                  <a:close/>
                  <a:moveTo>
                    <a:pt x="353568" y="0"/>
                  </a:moveTo>
                  <a:lnTo>
                    <a:pt x="426720" y="0"/>
                  </a:lnTo>
                  <a:lnTo>
                    <a:pt x="426720" y="29406"/>
                  </a:lnTo>
                  <a:lnTo>
                    <a:pt x="353568" y="29406"/>
                  </a:lnTo>
                  <a:close/>
                  <a:moveTo>
                    <a:pt x="524256" y="0"/>
                  </a:moveTo>
                  <a:lnTo>
                    <a:pt x="597408" y="0"/>
                  </a:lnTo>
                  <a:lnTo>
                    <a:pt x="597408" y="29406"/>
                  </a:lnTo>
                  <a:lnTo>
                    <a:pt x="524256" y="29406"/>
                  </a:lnTo>
                  <a:close/>
                  <a:moveTo>
                    <a:pt x="694944" y="0"/>
                  </a:moveTo>
                  <a:lnTo>
                    <a:pt x="768096" y="0"/>
                  </a:lnTo>
                  <a:lnTo>
                    <a:pt x="768096" y="29406"/>
                  </a:lnTo>
                  <a:lnTo>
                    <a:pt x="694944" y="29406"/>
                  </a:lnTo>
                  <a:close/>
                  <a:moveTo>
                    <a:pt x="865632" y="0"/>
                  </a:moveTo>
                  <a:lnTo>
                    <a:pt x="938784" y="0"/>
                  </a:lnTo>
                  <a:lnTo>
                    <a:pt x="938784" y="29406"/>
                  </a:lnTo>
                  <a:lnTo>
                    <a:pt x="865632" y="29406"/>
                  </a:lnTo>
                  <a:close/>
                  <a:moveTo>
                    <a:pt x="1036320" y="0"/>
                  </a:moveTo>
                  <a:lnTo>
                    <a:pt x="1109472" y="0"/>
                  </a:lnTo>
                  <a:lnTo>
                    <a:pt x="1109472" y="29406"/>
                  </a:lnTo>
                  <a:lnTo>
                    <a:pt x="1036320" y="29406"/>
                  </a:lnTo>
                  <a:close/>
                  <a:moveTo>
                    <a:pt x="1207008" y="0"/>
                  </a:moveTo>
                  <a:lnTo>
                    <a:pt x="1280160" y="0"/>
                  </a:lnTo>
                  <a:lnTo>
                    <a:pt x="1280160" y="29406"/>
                  </a:lnTo>
                  <a:lnTo>
                    <a:pt x="1207008" y="29406"/>
                  </a:lnTo>
                  <a:close/>
                  <a:moveTo>
                    <a:pt x="1377696" y="29406"/>
                  </a:moveTo>
                  <a:lnTo>
                    <a:pt x="1450848" y="29406"/>
                  </a:lnTo>
                  <a:lnTo>
                    <a:pt x="1377696" y="29406"/>
                  </a:lnTo>
                  <a:close/>
                  <a:moveTo>
                    <a:pt x="1548384" y="29406"/>
                  </a:moveTo>
                  <a:lnTo>
                    <a:pt x="1621536" y="29406"/>
                  </a:lnTo>
                  <a:lnTo>
                    <a:pt x="1548384" y="29406"/>
                  </a:lnTo>
                  <a:close/>
                  <a:moveTo>
                    <a:pt x="1719072" y="29406"/>
                  </a:moveTo>
                  <a:lnTo>
                    <a:pt x="1792224" y="29406"/>
                  </a:lnTo>
                  <a:lnTo>
                    <a:pt x="1719072" y="29406"/>
                  </a:lnTo>
                  <a:close/>
                  <a:moveTo>
                    <a:pt x="1889760" y="0"/>
                  </a:moveTo>
                  <a:lnTo>
                    <a:pt x="1962912" y="0"/>
                  </a:lnTo>
                  <a:lnTo>
                    <a:pt x="1962912" y="29406"/>
                  </a:lnTo>
                  <a:lnTo>
                    <a:pt x="1889760" y="29406"/>
                  </a:lnTo>
                  <a:close/>
                  <a:moveTo>
                    <a:pt x="2060448" y="29406"/>
                  </a:moveTo>
                  <a:lnTo>
                    <a:pt x="2133600" y="29406"/>
                  </a:lnTo>
                  <a:lnTo>
                    <a:pt x="2060448" y="29406"/>
                  </a:lnTo>
                  <a:close/>
                  <a:moveTo>
                    <a:pt x="2231136" y="29406"/>
                  </a:moveTo>
                  <a:lnTo>
                    <a:pt x="2304288" y="29406"/>
                  </a:lnTo>
                  <a:lnTo>
                    <a:pt x="2231136" y="29406"/>
                  </a:lnTo>
                  <a:close/>
                  <a:moveTo>
                    <a:pt x="2401824" y="29406"/>
                  </a:moveTo>
                  <a:lnTo>
                    <a:pt x="2474976" y="29406"/>
                  </a:lnTo>
                  <a:lnTo>
                    <a:pt x="2401824" y="29406"/>
                  </a:lnTo>
                  <a:close/>
                  <a:moveTo>
                    <a:pt x="2572512" y="29406"/>
                  </a:moveTo>
                  <a:lnTo>
                    <a:pt x="2645664" y="29406"/>
                  </a:lnTo>
                  <a:lnTo>
                    <a:pt x="2572512" y="29406"/>
                  </a:lnTo>
                  <a:close/>
                  <a:moveTo>
                    <a:pt x="2743200" y="0"/>
                  </a:moveTo>
                  <a:lnTo>
                    <a:pt x="2816352" y="0"/>
                  </a:lnTo>
                  <a:lnTo>
                    <a:pt x="2816352" y="29406"/>
                  </a:lnTo>
                  <a:lnTo>
                    <a:pt x="2743200" y="29406"/>
                  </a:lnTo>
                  <a:close/>
                  <a:moveTo>
                    <a:pt x="2913888" y="29406"/>
                  </a:moveTo>
                  <a:lnTo>
                    <a:pt x="2987040" y="29406"/>
                  </a:lnTo>
                  <a:lnTo>
                    <a:pt x="2913888" y="29406"/>
                  </a:lnTo>
                  <a:close/>
                  <a:moveTo>
                    <a:pt x="3084576" y="29406"/>
                  </a:moveTo>
                  <a:lnTo>
                    <a:pt x="3157728" y="29406"/>
                  </a:lnTo>
                  <a:lnTo>
                    <a:pt x="3084576" y="29406"/>
                  </a:lnTo>
                  <a:close/>
                  <a:moveTo>
                    <a:pt x="3255264" y="29406"/>
                  </a:moveTo>
                  <a:lnTo>
                    <a:pt x="3328416" y="29406"/>
                  </a:lnTo>
                  <a:lnTo>
                    <a:pt x="3255264" y="29406"/>
                  </a:lnTo>
                  <a:close/>
                  <a:moveTo>
                    <a:pt x="3425952" y="29406"/>
                  </a:moveTo>
                  <a:lnTo>
                    <a:pt x="3441192" y="29406"/>
                  </a:lnTo>
                  <a:cubicBezTo>
                    <a:pt x="3447923" y="29406"/>
                    <a:pt x="3453384" y="35991"/>
                    <a:pt x="3453384" y="44109"/>
                  </a:cubicBezTo>
                  <a:lnTo>
                    <a:pt x="3453384" y="84541"/>
                  </a:lnTo>
                  <a:lnTo>
                    <a:pt x="3429000" y="84541"/>
                  </a:lnTo>
                  <a:lnTo>
                    <a:pt x="3429000" y="14703"/>
                  </a:lnTo>
                  <a:lnTo>
                    <a:pt x="3441192" y="14703"/>
                  </a:lnTo>
                  <a:lnTo>
                    <a:pt x="3441192" y="29406"/>
                  </a:lnTo>
                  <a:lnTo>
                    <a:pt x="3425952" y="29406"/>
                  </a:lnTo>
                  <a:close/>
                  <a:moveTo>
                    <a:pt x="3453384" y="231570"/>
                  </a:moveTo>
                  <a:lnTo>
                    <a:pt x="3453384" y="319787"/>
                  </a:lnTo>
                  <a:lnTo>
                    <a:pt x="3429000" y="319787"/>
                  </a:lnTo>
                  <a:lnTo>
                    <a:pt x="3429000" y="202164"/>
                  </a:lnTo>
                  <a:close/>
                  <a:moveTo>
                    <a:pt x="3429000" y="408004"/>
                  </a:moveTo>
                  <a:lnTo>
                    <a:pt x="3429000" y="496221"/>
                  </a:lnTo>
                  <a:lnTo>
                    <a:pt x="3429000" y="408004"/>
                  </a:lnTo>
                  <a:close/>
                  <a:moveTo>
                    <a:pt x="3429000" y="613844"/>
                  </a:moveTo>
                  <a:lnTo>
                    <a:pt x="3429000" y="702061"/>
                  </a:lnTo>
                  <a:lnTo>
                    <a:pt x="3429000" y="613844"/>
                  </a:lnTo>
                  <a:close/>
                  <a:moveTo>
                    <a:pt x="3429000" y="819684"/>
                  </a:moveTo>
                  <a:lnTo>
                    <a:pt x="3429000" y="907901"/>
                  </a:lnTo>
                  <a:lnTo>
                    <a:pt x="3429000" y="819684"/>
                  </a:lnTo>
                  <a:close/>
                  <a:moveTo>
                    <a:pt x="3429000" y="1025524"/>
                  </a:moveTo>
                  <a:lnTo>
                    <a:pt x="3429000" y="1113741"/>
                  </a:lnTo>
                  <a:lnTo>
                    <a:pt x="3429000" y="1025524"/>
                  </a:lnTo>
                  <a:close/>
                  <a:moveTo>
                    <a:pt x="3429000" y="1231364"/>
                  </a:moveTo>
                  <a:lnTo>
                    <a:pt x="3429000" y="1319581"/>
                  </a:lnTo>
                  <a:lnTo>
                    <a:pt x="3429000" y="1231364"/>
                  </a:lnTo>
                  <a:close/>
                  <a:moveTo>
                    <a:pt x="3429000" y="1437204"/>
                  </a:moveTo>
                  <a:lnTo>
                    <a:pt x="3429000" y="1525421"/>
                  </a:lnTo>
                  <a:lnTo>
                    <a:pt x="3429000" y="1437204"/>
                  </a:lnTo>
                  <a:close/>
                  <a:moveTo>
                    <a:pt x="3429000" y="1643044"/>
                  </a:moveTo>
                  <a:lnTo>
                    <a:pt x="3429000" y="1731261"/>
                  </a:lnTo>
                  <a:lnTo>
                    <a:pt x="3429000" y="1643044"/>
                  </a:lnTo>
                  <a:close/>
                  <a:moveTo>
                    <a:pt x="3429000" y="1848884"/>
                  </a:moveTo>
                  <a:lnTo>
                    <a:pt x="3429000" y="1937101"/>
                  </a:lnTo>
                  <a:lnTo>
                    <a:pt x="3429000" y="1848884"/>
                  </a:lnTo>
                  <a:close/>
                  <a:moveTo>
                    <a:pt x="3429000" y="2054724"/>
                  </a:moveTo>
                  <a:lnTo>
                    <a:pt x="3429000" y="2142941"/>
                  </a:lnTo>
                  <a:lnTo>
                    <a:pt x="3429000" y="2054724"/>
                  </a:lnTo>
                  <a:close/>
                  <a:moveTo>
                    <a:pt x="3429000" y="2260564"/>
                  </a:moveTo>
                  <a:lnTo>
                    <a:pt x="3429000" y="2348781"/>
                  </a:lnTo>
                  <a:lnTo>
                    <a:pt x="3429000" y="2260564"/>
                  </a:lnTo>
                  <a:close/>
                  <a:moveTo>
                    <a:pt x="3429000" y="2466404"/>
                  </a:moveTo>
                  <a:lnTo>
                    <a:pt x="3429000" y="2554621"/>
                  </a:lnTo>
                  <a:lnTo>
                    <a:pt x="3429000" y="2466404"/>
                  </a:lnTo>
                  <a:close/>
                  <a:moveTo>
                    <a:pt x="3429000" y="2672244"/>
                  </a:moveTo>
                  <a:lnTo>
                    <a:pt x="3429000" y="2760461"/>
                  </a:lnTo>
                  <a:lnTo>
                    <a:pt x="3429000" y="2672244"/>
                  </a:lnTo>
                  <a:close/>
                  <a:moveTo>
                    <a:pt x="3429000" y="2878084"/>
                  </a:moveTo>
                  <a:lnTo>
                    <a:pt x="3429000" y="2966301"/>
                  </a:lnTo>
                  <a:lnTo>
                    <a:pt x="3429000" y="2878084"/>
                  </a:lnTo>
                  <a:close/>
                  <a:moveTo>
                    <a:pt x="3429000" y="3083924"/>
                  </a:moveTo>
                  <a:lnTo>
                    <a:pt x="3429000" y="3172141"/>
                  </a:lnTo>
                  <a:lnTo>
                    <a:pt x="3429000" y="3083924"/>
                  </a:lnTo>
                  <a:close/>
                  <a:moveTo>
                    <a:pt x="3429000" y="3289764"/>
                  </a:moveTo>
                  <a:lnTo>
                    <a:pt x="3429000" y="3377981"/>
                  </a:lnTo>
                  <a:lnTo>
                    <a:pt x="3429000" y="3289764"/>
                  </a:lnTo>
                  <a:close/>
                  <a:moveTo>
                    <a:pt x="3429000" y="3495604"/>
                  </a:moveTo>
                  <a:lnTo>
                    <a:pt x="3429000" y="3583821"/>
                  </a:lnTo>
                  <a:lnTo>
                    <a:pt x="3429000" y="3495604"/>
                  </a:lnTo>
                  <a:close/>
                  <a:moveTo>
                    <a:pt x="3429000" y="3701444"/>
                  </a:moveTo>
                  <a:lnTo>
                    <a:pt x="3429000" y="3789661"/>
                  </a:lnTo>
                  <a:lnTo>
                    <a:pt x="3429000" y="3701444"/>
                  </a:lnTo>
                  <a:close/>
                  <a:moveTo>
                    <a:pt x="3429000" y="3907284"/>
                  </a:moveTo>
                  <a:lnTo>
                    <a:pt x="3429000" y="3995501"/>
                  </a:lnTo>
                  <a:lnTo>
                    <a:pt x="3429000" y="3907284"/>
                  </a:lnTo>
                  <a:close/>
                  <a:moveTo>
                    <a:pt x="3429000" y="4113124"/>
                  </a:moveTo>
                  <a:lnTo>
                    <a:pt x="3429000" y="4149881"/>
                  </a:lnTo>
                  <a:cubicBezTo>
                    <a:pt x="3429000" y="4157998"/>
                    <a:pt x="3423539" y="4164584"/>
                    <a:pt x="3416808" y="4164584"/>
                  </a:cubicBezTo>
                  <a:lnTo>
                    <a:pt x="3398520" y="4164584"/>
                  </a:lnTo>
                  <a:lnTo>
                    <a:pt x="3398520" y="4135178"/>
                  </a:lnTo>
                  <a:lnTo>
                    <a:pt x="3441192" y="4135178"/>
                  </a:lnTo>
                  <a:lnTo>
                    <a:pt x="3441192" y="4149881"/>
                  </a:lnTo>
                  <a:lnTo>
                    <a:pt x="3429000" y="4149881"/>
                  </a:lnTo>
                  <a:lnTo>
                    <a:pt x="3429000" y="4113124"/>
                  </a:lnTo>
                  <a:close/>
                  <a:moveTo>
                    <a:pt x="3276600" y="4164584"/>
                  </a:moveTo>
                  <a:lnTo>
                    <a:pt x="3203448" y="4164584"/>
                  </a:lnTo>
                  <a:lnTo>
                    <a:pt x="3203448" y="4135178"/>
                  </a:lnTo>
                  <a:lnTo>
                    <a:pt x="3276600" y="4135178"/>
                  </a:lnTo>
                  <a:close/>
                  <a:moveTo>
                    <a:pt x="3105912" y="4135178"/>
                  </a:moveTo>
                  <a:lnTo>
                    <a:pt x="3032760" y="4135178"/>
                  </a:lnTo>
                  <a:lnTo>
                    <a:pt x="3105912" y="4135178"/>
                  </a:lnTo>
                  <a:close/>
                  <a:moveTo>
                    <a:pt x="2935224" y="4135178"/>
                  </a:moveTo>
                  <a:lnTo>
                    <a:pt x="2862072" y="4135178"/>
                  </a:lnTo>
                  <a:lnTo>
                    <a:pt x="2935224" y="4135178"/>
                  </a:lnTo>
                  <a:close/>
                  <a:moveTo>
                    <a:pt x="2764536" y="4135178"/>
                  </a:moveTo>
                  <a:lnTo>
                    <a:pt x="2691384" y="4135178"/>
                  </a:lnTo>
                  <a:lnTo>
                    <a:pt x="2764536" y="4135178"/>
                  </a:lnTo>
                  <a:close/>
                  <a:moveTo>
                    <a:pt x="2593848" y="4135178"/>
                  </a:moveTo>
                  <a:lnTo>
                    <a:pt x="2545080" y="4135178"/>
                  </a:lnTo>
                  <a:lnTo>
                    <a:pt x="2618232" y="4135178"/>
                  </a:lnTo>
                  <a:close/>
                  <a:moveTo>
                    <a:pt x="2447544" y="4135178"/>
                  </a:moveTo>
                  <a:lnTo>
                    <a:pt x="2374392" y="4135178"/>
                  </a:lnTo>
                  <a:lnTo>
                    <a:pt x="2447544" y="4135178"/>
                  </a:lnTo>
                  <a:close/>
                  <a:moveTo>
                    <a:pt x="2276856" y="4135178"/>
                  </a:moveTo>
                  <a:lnTo>
                    <a:pt x="2203704" y="4135178"/>
                  </a:lnTo>
                  <a:lnTo>
                    <a:pt x="2276856" y="4135178"/>
                  </a:lnTo>
                  <a:close/>
                  <a:moveTo>
                    <a:pt x="2106168" y="4135178"/>
                  </a:moveTo>
                  <a:lnTo>
                    <a:pt x="2033016" y="4135178"/>
                  </a:lnTo>
                  <a:lnTo>
                    <a:pt x="2106168" y="4135178"/>
                  </a:lnTo>
                  <a:close/>
                  <a:moveTo>
                    <a:pt x="1935480" y="4135178"/>
                  </a:moveTo>
                  <a:lnTo>
                    <a:pt x="1862328" y="4135178"/>
                  </a:lnTo>
                  <a:lnTo>
                    <a:pt x="1935480" y="4135178"/>
                  </a:lnTo>
                  <a:close/>
                  <a:moveTo>
                    <a:pt x="1764792" y="4135178"/>
                  </a:moveTo>
                  <a:lnTo>
                    <a:pt x="1691640" y="4135178"/>
                  </a:lnTo>
                  <a:lnTo>
                    <a:pt x="1764792" y="4135178"/>
                  </a:lnTo>
                  <a:close/>
                  <a:moveTo>
                    <a:pt x="1594104" y="4135178"/>
                  </a:moveTo>
                  <a:lnTo>
                    <a:pt x="1520952" y="4135178"/>
                  </a:lnTo>
                  <a:lnTo>
                    <a:pt x="1594104" y="4135178"/>
                  </a:lnTo>
                  <a:close/>
                  <a:moveTo>
                    <a:pt x="1423416" y="4135178"/>
                  </a:moveTo>
                  <a:lnTo>
                    <a:pt x="1350264" y="4135178"/>
                  </a:lnTo>
                  <a:lnTo>
                    <a:pt x="1423416" y="4135178"/>
                  </a:lnTo>
                  <a:close/>
                  <a:moveTo>
                    <a:pt x="1252728" y="4135178"/>
                  </a:moveTo>
                  <a:lnTo>
                    <a:pt x="1179576" y="4135178"/>
                  </a:lnTo>
                  <a:lnTo>
                    <a:pt x="1252728" y="4135178"/>
                  </a:lnTo>
                  <a:close/>
                  <a:moveTo>
                    <a:pt x="1082040" y="4135178"/>
                  </a:moveTo>
                  <a:lnTo>
                    <a:pt x="1008888" y="4135178"/>
                  </a:lnTo>
                  <a:lnTo>
                    <a:pt x="1082040" y="4135178"/>
                  </a:lnTo>
                  <a:close/>
                  <a:moveTo>
                    <a:pt x="911352" y="4135178"/>
                  </a:moveTo>
                  <a:lnTo>
                    <a:pt x="838200" y="4135178"/>
                  </a:lnTo>
                  <a:lnTo>
                    <a:pt x="911352" y="4135178"/>
                  </a:lnTo>
                  <a:close/>
                  <a:moveTo>
                    <a:pt x="740664" y="4135178"/>
                  </a:moveTo>
                  <a:lnTo>
                    <a:pt x="667512" y="4135178"/>
                  </a:lnTo>
                  <a:lnTo>
                    <a:pt x="740664" y="4135178"/>
                  </a:lnTo>
                  <a:close/>
                  <a:moveTo>
                    <a:pt x="569976" y="4135178"/>
                  </a:moveTo>
                  <a:lnTo>
                    <a:pt x="496824" y="4135178"/>
                  </a:lnTo>
                  <a:lnTo>
                    <a:pt x="569976" y="4135178"/>
                  </a:lnTo>
                  <a:close/>
                  <a:moveTo>
                    <a:pt x="399288" y="4135178"/>
                  </a:moveTo>
                  <a:lnTo>
                    <a:pt x="326136" y="4135178"/>
                  </a:lnTo>
                  <a:lnTo>
                    <a:pt x="399288" y="4135178"/>
                  </a:lnTo>
                  <a:close/>
                  <a:moveTo>
                    <a:pt x="228600" y="4135178"/>
                  </a:moveTo>
                  <a:lnTo>
                    <a:pt x="155448" y="4135178"/>
                  </a:lnTo>
                  <a:lnTo>
                    <a:pt x="228600" y="4135178"/>
                  </a:lnTo>
                  <a:close/>
                  <a:moveTo>
                    <a:pt x="57912" y="4135178"/>
                  </a:moveTo>
                  <a:lnTo>
                    <a:pt x="12192" y="4135178"/>
                  </a:lnTo>
                  <a:cubicBezTo>
                    <a:pt x="5461" y="4135178"/>
                    <a:pt x="0" y="4128593"/>
                    <a:pt x="0" y="4120476"/>
                  </a:cubicBezTo>
                  <a:lnTo>
                    <a:pt x="0" y="4116799"/>
                  </a:lnTo>
                  <a:lnTo>
                    <a:pt x="24384" y="4116799"/>
                  </a:lnTo>
                  <a:lnTo>
                    <a:pt x="24384" y="4149881"/>
                  </a:lnTo>
                  <a:lnTo>
                    <a:pt x="12192" y="4149881"/>
                  </a:lnTo>
                  <a:lnTo>
                    <a:pt x="12192" y="4135178"/>
                  </a:lnTo>
                  <a:lnTo>
                    <a:pt x="57912" y="4135178"/>
                  </a:lnTo>
                  <a:close/>
                  <a:moveTo>
                    <a:pt x="0" y="3999177"/>
                  </a:moveTo>
                  <a:lnTo>
                    <a:pt x="0" y="3910960"/>
                  </a:lnTo>
                  <a:lnTo>
                    <a:pt x="24384" y="3910960"/>
                  </a:lnTo>
                  <a:lnTo>
                    <a:pt x="24384" y="3999177"/>
                  </a:lnTo>
                  <a:close/>
                  <a:moveTo>
                    <a:pt x="24384" y="3793337"/>
                  </a:moveTo>
                  <a:lnTo>
                    <a:pt x="24384" y="3705120"/>
                  </a:lnTo>
                  <a:lnTo>
                    <a:pt x="24384" y="3793337"/>
                  </a:lnTo>
                  <a:close/>
                  <a:moveTo>
                    <a:pt x="24384" y="3587497"/>
                  </a:moveTo>
                  <a:lnTo>
                    <a:pt x="24384" y="3499280"/>
                  </a:lnTo>
                  <a:lnTo>
                    <a:pt x="24384" y="3587497"/>
                  </a:lnTo>
                  <a:close/>
                  <a:moveTo>
                    <a:pt x="0" y="3381657"/>
                  </a:moveTo>
                  <a:lnTo>
                    <a:pt x="0" y="3293440"/>
                  </a:lnTo>
                  <a:lnTo>
                    <a:pt x="24384" y="3293440"/>
                  </a:lnTo>
                  <a:lnTo>
                    <a:pt x="24384" y="3381657"/>
                  </a:lnTo>
                  <a:close/>
                  <a:moveTo>
                    <a:pt x="24384" y="3175817"/>
                  </a:moveTo>
                  <a:lnTo>
                    <a:pt x="24384" y="3087600"/>
                  </a:lnTo>
                  <a:lnTo>
                    <a:pt x="24384" y="3175817"/>
                  </a:lnTo>
                  <a:close/>
                  <a:moveTo>
                    <a:pt x="24384" y="2969977"/>
                  </a:moveTo>
                  <a:lnTo>
                    <a:pt x="24384" y="2881760"/>
                  </a:lnTo>
                  <a:lnTo>
                    <a:pt x="24384" y="2969977"/>
                  </a:lnTo>
                  <a:close/>
                  <a:moveTo>
                    <a:pt x="24384" y="2764137"/>
                  </a:moveTo>
                  <a:lnTo>
                    <a:pt x="24384" y="2675920"/>
                  </a:lnTo>
                  <a:lnTo>
                    <a:pt x="24384" y="2764137"/>
                  </a:lnTo>
                  <a:close/>
                  <a:moveTo>
                    <a:pt x="24384" y="2558297"/>
                  </a:moveTo>
                  <a:lnTo>
                    <a:pt x="24384" y="2470080"/>
                  </a:lnTo>
                  <a:lnTo>
                    <a:pt x="24384" y="2558297"/>
                  </a:lnTo>
                  <a:close/>
                  <a:moveTo>
                    <a:pt x="0" y="2352457"/>
                  </a:moveTo>
                  <a:lnTo>
                    <a:pt x="0" y="2264240"/>
                  </a:lnTo>
                  <a:lnTo>
                    <a:pt x="24384" y="2264240"/>
                  </a:lnTo>
                  <a:lnTo>
                    <a:pt x="24384" y="2352457"/>
                  </a:lnTo>
                  <a:close/>
                  <a:moveTo>
                    <a:pt x="24384" y="2146617"/>
                  </a:moveTo>
                  <a:lnTo>
                    <a:pt x="24384" y="2058400"/>
                  </a:lnTo>
                  <a:lnTo>
                    <a:pt x="24384" y="2146617"/>
                  </a:lnTo>
                  <a:close/>
                  <a:moveTo>
                    <a:pt x="24384" y="1940777"/>
                  </a:moveTo>
                  <a:lnTo>
                    <a:pt x="24384" y="1852560"/>
                  </a:lnTo>
                  <a:lnTo>
                    <a:pt x="24384" y="1940777"/>
                  </a:lnTo>
                  <a:close/>
                  <a:moveTo>
                    <a:pt x="24384" y="1734937"/>
                  </a:moveTo>
                  <a:lnTo>
                    <a:pt x="24384" y="1646720"/>
                  </a:lnTo>
                  <a:lnTo>
                    <a:pt x="24384" y="1734937"/>
                  </a:lnTo>
                  <a:close/>
                  <a:moveTo>
                    <a:pt x="0" y="1529097"/>
                  </a:moveTo>
                  <a:lnTo>
                    <a:pt x="0" y="1440880"/>
                  </a:lnTo>
                  <a:lnTo>
                    <a:pt x="24384" y="1440880"/>
                  </a:lnTo>
                  <a:lnTo>
                    <a:pt x="24384" y="1529097"/>
                  </a:lnTo>
                  <a:close/>
                  <a:moveTo>
                    <a:pt x="0" y="1323257"/>
                  </a:moveTo>
                  <a:lnTo>
                    <a:pt x="0" y="1235040"/>
                  </a:lnTo>
                  <a:lnTo>
                    <a:pt x="24384" y="1235040"/>
                  </a:lnTo>
                  <a:lnTo>
                    <a:pt x="24384" y="1323257"/>
                  </a:lnTo>
                  <a:close/>
                  <a:moveTo>
                    <a:pt x="0" y="1117417"/>
                  </a:moveTo>
                  <a:lnTo>
                    <a:pt x="0" y="1029200"/>
                  </a:lnTo>
                  <a:lnTo>
                    <a:pt x="24384" y="1029200"/>
                  </a:lnTo>
                  <a:lnTo>
                    <a:pt x="24384" y="1117417"/>
                  </a:lnTo>
                  <a:close/>
                  <a:moveTo>
                    <a:pt x="0" y="911577"/>
                  </a:moveTo>
                  <a:lnTo>
                    <a:pt x="0" y="823360"/>
                  </a:lnTo>
                  <a:lnTo>
                    <a:pt x="24384" y="823360"/>
                  </a:lnTo>
                  <a:lnTo>
                    <a:pt x="24384" y="911577"/>
                  </a:lnTo>
                  <a:close/>
                  <a:moveTo>
                    <a:pt x="0" y="705737"/>
                  </a:moveTo>
                  <a:lnTo>
                    <a:pt x="0" y="617520"/>
                  </a:lnTo>
                  <a:lnTo>
                    <a:pt x="24384" y="617520"/>
                  </a:lnTo>
                  <a:lnTo>
                    <a:pt x="24384" y="705737"/>
                  </a:lnTo>
                  <a:close/>
                  <a:moveTo>
                    <a:pt x="0" y="499897"/>
                  </a:moveTo>
                  <a:lnTo>
                    <a:pt x="0" y="411680"/>
                  </a:lnTo>
                  <a:lnTo>
                    <a:pt x="24384" y="411680"/>
                  </a:lnTo>
                  <a:lnTo>
                    <a:pt x="24384" y="499897"/>
                  </a:lnTo>
                  <a:close/>
                  <a:moveTo>
                    <a:pt x="0" y="294057"/>
                  </a:moveTo>
                  <a:lnTo>
                    <a:pt x="0" y="205840"/>
                  </a:lnTo>
                  <a:lnTo>
                    <a:pt x="24384" y="205840"/>
                  </a:lnTo>
                  <a:lnTo>
                    <a:pt x="24384" y="294057"/>
                  </a:lnTo>
                  <a:close/>
                  <a:moveTo>
                    <a:pt x="0" y="88217"/>
                  </a:moveTo>
                  <a:lnTo>
                    <a:pt x="0" y="14703"/>
                  </a:lnTo>
                  <a:cubicBezTo>
                    <a:pt x="0" y="6586"/>
                    <a:pt x="5461" y="0"/>
                    <a:pt x="12192" y="0"/>
                  </a:cubicBezTo>
                  <a:lnTo>
                    <a:pt x="85344" y="0"/>
                  </a:lnTo>
                  <a:lnTo>
                    <a:pt x="85344" y="29406"/>
                  </a:lnTo>
                  <a:lnTo>
                    <a:pt x="12192" y="29406"/>
                  </a:lnTo>
                  <a:lnTo>
                    <a:pt x="12192" y="14703"/>
                  </a:lnTo>
                  <a:lnTo>
                    <a:pt x="24384" y="14703"/>
                  </a:lnTo>
                  <a:lnTo>
                    <a:pt x="24384" y="88217"/>
                  </a:lnTo>
                  <a:close/>
                </a:path>
              </a:pathLst>
            </a:custGeom>
            <a:solidFill>
              <a:srgbClr val="DDDDDD"/>
            </a:solidFill>
          </p:spPr>
        </p:sp>
      </p:grpSp>
      <p:sp>
        <p:nvSpPr>
          <p:cNvPr id="28" name="AutoShape 28"/>
          <p:cNvSpPr/>
          <p:nvPr/>
        </p:nvSpPr>
        <p:spPr>
          <a:xfrm>
            <a:off x="7772400" y="2668786"/>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29" name="AutoShape 29"/>
          <p:cNvSpPr/>
          <p:nvPr/>
        </p:nvSpPr>
        <p:spPr>
          <a:xfrm>
            <a:off x="7772400" y="7069996"/>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30" name="AutoShape 30"/>
          <p:cNvSpPr/>
          <p:nvPr/>
        </p:nvSpPr>
        <p:spPr>
          <a:xfrm>
            <a:off x="3898390" y="3314700"/>
            <a:ext cx="841663" cy="0"/>
          </a:xfrm>
          <a:prstGeom prst="line">
            <a:avLst/>
          </a:prstGeom>
          <a:ln w="38100" cap="flat">
            <a:solidFill>
              <a:srgbClr val="00569E"/>
            </a:solidFill>
            <a:prstDash val="solid"/>
            <a:headEnd type="none" w="sm" len="sm"/>
            <a:tailEnd type="none" w="sm" len="sm"/>
          </a:ln>
        </p:spPr>
      </p:sp>
      <p:sp>
        <p:nvSpPr>
          <p:cNvPr id="31" name="AutoShape 31"/>
          <p:cNvSpPr/>
          <p:nvPr/>
        </p:nvSpPr>
        <p:spPr>
          <a:xfrm>
            <a:off x="13154221" y="3467100"/>
            <a:ext cx="841663" cy="0"/>
          </a:xfrm>
          <a:prstGeom prst="line">
            <a:avLst/>
          </a:prstGeom>
          <a:ln w="38100" cap="flat">
            <a:solidFill>
              <a:srgbClr val="00569E"/>
            </a:solidFill>
            <a:prstDash val="solid"/>
            <a:headEnd type="none" w="sm" len="sm"/>
            <a:tailEnd type="none" w="sm" len="sm"/>
          </a:ln>
        </p:spPr>
      </p:sp>
      <p:sp>
        <p:nvSpPr>
          <p:cNvPr id="32" name="AutoShape 32"/>
          <p:cNvSpPr/>
          <p:nvPr/>
        </p:nvSpPr>
        <p:spPr>
          <a:xfrm>
            <a:off x="3960755" y="7830246"/>
            <a:ext cx="841663" cy="0"/>
          </a:xfrm>
          <a:prstGeom prst="line">
            <a:avLst/>
          </a:prstGeom>
          <a:ln w="38100" cap="flat">
            <a:solidFill>
              <a:srgbClr val="00569E"/>
            </a:solidFill>
            <a:prstDash val="solid"/>
            <a:headEnd type="none" w="sm" len="sm"/>
            <a:tailEnd type="none" w="sm" len="sm"/>
          </a:ln>
        </p:spPr>
      </p:sp>
      <p:sp>
        <p:nvSpPr>
          <p:cNvPr id="33" name="TextBox 33"/>
          <p:cNvSpPr txBox="1"/>
          <p:nvPr/>
        </p:nvSpPr>
        <p:spPr>
          <a:xfrm>
            <a:off x="13140758" y="3759132"/>
            <a:ext cx="2133713" cy="1592580"/>
          </a:xfrm>
          <a:prstGeom prst="rect">
            <a:avLst/>
          </a:prstGeom>
        </p:spPr>
        <p:txBody>
          <a:bodyPr lIns="0" tIns="0" rIns="0" bIns="0" rtlCol="0" anchor="t">
            <a:spAutoFit/>
          </a:bodyPr>
          <a:lstStyle/>
          <a:p>
            <a:pPr algn="l">
              <a:lnSpc>
                <a:spcPts val="2160"/>
              </a:lnSpc>
            </a:pPr>
            <a:r>
              <a:rPr lang="en-US" sz="1500" spc="-37" dirty="0">
                <a:solidFill>
                  <a:srgbClr val="000000"/>
                </a:solidFill>
                <a:latin typeface="Montserrat"/>
                <a:ea typeface="Montserrat"/>
                <a:cs typeface="Montserrat"/>
                <a:sym typeface="Montserrat"/>
              </a:rPr>
              <a:t>Expertise in audit, taxation, FP&amp;A, and business advisory across cross-border and high-growth engagements.</a:t>
            </a:r>
          </a:p>
        </p:txBody>
      </p:sp>
      <p:sp>
        <p:nvSpPr>
          <p:cNvPr id="34" name="TextBox 34"/>
          <p:cNvSpPr txBox="1"/>
          <p:nvPr/>
        </p:nvSpPr>
        <p:spPr>
          <a:xfrm>
            <a:off x="3885819" y="7470651"/>
            <a:ext cx="903684" cy="190500"/>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DIRECTOR</a:t>
            </a:r>
          </a:p>
        </p:txBody>
      </p:sp>
      <p:sp>
        <p:nvSpPr>
          <p:cNvPr id="35" name="TextBox 35"/>
          <p:cNvSpPr txBox="1"/>
          <p:nvPr/>
        </p:nvSpPr>
        <p:spPr>
          <a:xfrm>
            <a:off x="3885819" y="3633223"/>
            <a:ext cx="2184054" cy="1592580"/>
          </a:xfrm>
          <a:prstGeom prst="rect">
            <a:avLst/>
          </a:prstGeom>
        </p:spPr>
        <p:txBody>
          <a:bodyPr lIns="0" tIns="0" rIns="0" bIns="0" rtlCol="0" anchor="t">
            <a:spAutoFit/>
          </a:bodyPr>
          <a:lstStyle/>
          <a:p>
            <a:pPr algn="l">
              <a:lnSpc>
                <a:spcPts val="2160"/>
              </a:lnSpc>
            </a:pPr>
            <a:r>
              <a:rPr lang="en-US" sz="1500" spc="-37" dirty="0">
                <a:solidFill>
                  <a:srgbClr val="000000"/>
                </a:solidFill>
                <a:latin typeface="Montserrat"/>
                <a:ea typeface="Montserrat"/>
                <a:cs typeface="Montserrat"/>
                <a:sym typeface="Montserrat"/>
              </a:rPr>
              <a:t>Specialist in internal audits, financial advisory, and risk assessment with strong banking and credit analysis experience.</a:t>
            </a:r>
          </a:p>
        </p:txBody>
      </p:sp>
      <p:sp>
        <p:nvSpPr>
          <p:cNvPr id="36" name="TextBox 36"/>
          <p:cNvSpPr txBox="1"/>
          <p:nvPr/>
        </p:nvSpPr>
        <p:spPr>
          <a:xfrm>
            <a:off x="3901333" y="8067454"/>
            <a:ext cx="2239479" cy="1592580"/>
          </a:xfrm>
          <a:prstGeom prst="rect">
            <a:avLst/>
          </a:prstGeom>
        </p:spPr>
        <p:txBody>
          <a:bodyPr lIns="0" tIns="0" rIns="0" bIns="0" rtlCol="0" anchor="t">
            <a:spAutoFit/>
          </a:bodyPr>
          <a:lstStyle/>
          <a:p>
            <a:pPr algn="l">
              <a:lnSpc>
                <a:spcPts val="2160"/>
              </a:lnSpc>
            </a:pPr>
            <a:r>
              <a:rPr lang="en-US" sz="1500" spc="-37" dirty="0">
                <a:solidFill>
                  <a:srgbClr val="000000"/>
                </a:solidFill>
                <a:latin typeface="Montserrat"/>
                <a:ea typeface="Montserrat"/>
                <a:cs typeface="Montserrat"/>
                <a:sym typeface="Montserrat"/>
              </a:rPr>
              <a:t>Expertise in audit, corporate accounting, and professional training across Big 4 and industry environments.</a:t>
            </a:r>
          </a:p>
        </p:txBody>
      </p:sp>
      <p:sp>
        <p:nvSpPr>
          <p:cNvPr id="37" name="TextBox 8">
            <a:extLst>
              <a:ext uri="{FF2B5EF4-FFF2-40B4-BE49-F238E27FC236}">
                <a16:creationId xmlns:a16="http://schemas.microsoft.com/office/drawing/2014/main" id="{EB6C0C40-92BB-11B3-0329-5EA265775727}"/>
              </a:ext>
            </a:extLst>
          </p:cNvPr>
          <p:cNvSpPr txBox="1"/>
          <p:nvPr/>
        </p:nvSpPr>
        <p:spPr>
          <a:xfrm>
            <a:off x="12950667" y="6533646"/>
            <a:ext cx="2821781" cy="685800"/>
          </a:xfrm>
          <a:prstGeom prst="rect">
            <a:avLst/>
          </a:prstGeom>
        </p:spPr>
        <p:txBody>
          <a:bodyPr lIns="0" tIns="0" rIns="0" bIns="0" rtlCol="0" anchor="ctr"/>
          <a:lstStyle/>
          <a:p>
            <a:pPr marL="0" lvl="0" indent="0" algn="ctr">
              <a:lnSpc>
                <a:spcPts val="2400"/>
              </a:lnSpc>
              <a:spcBef>
                <a:spcPct val="0"/>
              </a:spcBef>
            </a:pPr>
            <a:r>
              <a:rPr lang="en-US" sz="2000" dirty="0">
                <a:solidFill>
                  <a:srgbClr val="00569E"/>
                </a:solidFill>
                <a:latin typeface="Now"/>
                <a:ea typeface="Now"/>
                <a:cs typeface="Now"/>
                <a:sym typeface="Now"/>
              </a:rPr>
              <a:t>Vilas Sateesh</a:t>
            </a:r>
            <a:r>
              <a:rPr lang="en-US" sz="2000" u="none" strike="noStrike" dirty="0">
                <a:solidFill>
                  <a:srgbClr val="00569E"/>
                </a:solidFill>
                <a:latin typeface="Now"/>
                <a:ea typeface="Now"/>
                <a:cs typeface="Now"/>
                <a:sym typeface="Now"/>
              </a:rPr>
              <a:t>, FCA</a:t>
            </a:r>
          </a:p>
        </p:txBody>
      </p:sp>
      <p:sp>
        <p:nvSpPr>
          <p:cNvPr id="38" name="TextBox 34">
            <a:extLst>
              <a:ext uri="{FF2B5EF4-FFF2-40B4-BE49-F238E27FC236}">
                <a16:creationId xmlns:a16="http://schemas.microsoft.com/office/drawing/2014/main" id="{0B8768A6-DD55-4B92-9C55-4D70332DC9A2}"/>
              </a:ext>
            </a:extLst>
          </p:cNvPr>
          <p:cNvSpPr txBox="1"/>
          <p:nvPr/>
        </p:nvSpPr>
        <p:spPr>
          <a:xfrm>
            <a:off x="13247958" y="7325961"/>
            <a:ext cx="903684" cy="190500"/>
          </a:xfrm>
          <a:prstGeom prst="rect">
            <a:avLst/>
          </a:prstGeom>
        </p:spPr>
        <p:txBody>
          <a:bodyPr lIns="0" tIns="0" rIns="0" bIns="0" rtlCol="0" anchor="t">
            <a:spAutoFit/>
          </a:bodyPr>
          <a:lstStyle/>
          <a:p>
            <a:pPr algn="ctr">
              <a:lnSpc>
                <a:spcPts val="1559"/>
              </a:lnSpc>
            </a:pPr>
            <a:r>
              <a:rPr lang="en-US" sz="1299" spc="-32" dirty="0">
                <a:solidFill>
                  <a:srgbClr val="000000"/>
                </a:solidFill>
                <a:latin typeface="Montserrat"/>
                <a:ea typeface="Montserrat"/>
                <a:cs typeface="Montserrat"/>
                <a:sym typeface="Montserrat"/>
              </a:rPr>
              <a:t>DIRECTOR</a:t>
            </a:r>
          </a:p>
        </p:txBody>
      </p:sp>
      <p:sp>
        <p:nvSpPr>
          <p:cNvPr id="39" name="AutoShape 32">
            <a:extLst>
              <a:ext uri="{FF2B5EF4-FFF2-40B4-BE49-F238E27FC236}">
                <a16:creationId xmlns:a16="http://schemas.microsoft.com/office/drawing/2014/main" id="{E791E7D3-B3CD-E99E-2337-9A67AE4A6B73}"/>
              </a:ext>
            </a:extLst>
          </p:cNvPr>
          <p:cNvSpPr/>
          <p:nvPr/>
        </p:nvSpPr>
        <p:spPr>
          <a:xfrm>
            <a:off x="13278968" y="7661151"/>
            <a:ext cx="841663" cy="0"/>
          </a:xfrm>
          <a:prstGeom prst="line">
            <a:avLst/>
          </a:prstGeom>
          <a:ln w="38100" cap="flat">
            <a:solidFill>
              <a:srgbClr val="00569E"/>
            </a:solidFill>
            <a:prstDash val="solid"/>
            <a:headEnd type="none" w="sm" len="sm"/>
            <a:tailEnd type="none" w="sm" len="sm"/>
          </a:ln>
        </p:spPr>
      </p:sp>
      <p:sp>
        <p:nvSpPr>
          <p:cNvPr id="40" name="TextBox 36">
            <a:extLst>
              <a:ext uri="{FF2B5EF4-FFF2-40B4-BE49-F238E27FC236}">
                <a16:creationId xmlns:a16="http://schemas.microsoft.com/office/drawing/2014/main" id="{3C3F6E12-D01C-E633-2B15-AEE95657351B}"/>
              </a:ext>
            </a:extLst>
          </p:cNvPr>
          <p:cNvSpPr txBox="1"/>
          <p:nvPr/>
        </p:nvSpPr>
        <p:spPr>
          <a:xfrm>
            <a:off x="13203804" y="7764465"/>
            <a:ext cx="2568644" cy="1669752"/>
          </a:xfrm>
          <a:prstGeom prst="rect">
            <a:avLst/>
          </a:prstGeom>
        </p:spPr>
        <p:txBody>
          <a:bodyPr wrap="square" lIns="0" tIns="0" rIns="0" bIns="0" rtlCol="0" anchor="t">
            <a:spAutoFit/>
          </a:bodyPr>
          <a:lstStyle/>
          <a:p>
            <a:pPr algn="l">
              <a:lnSpc>
                <a:spcPts val="2160"/>
              </a:lnSpc>
            </a:pPr>
            <a:r>
              <a:rPr lang="en-US" sz="1500" spc="-37" dirty="0">
                <a:solidFill>
                  <a:srgbClr val="000000"/>
                </a:solidFill>
                <a:latin typeface="Montserrat"/>
                <a:ea typeface="Montserrat"/>
                <a:cs typeface="Montserrat"/>
                <a:sym typeface="Montserrat"/>
              </a:rPr>
              <a:t>Ex-EY with over 20 years of experience  in advisory, finance transformation and revenue assurance engagements in diverse sectors.</a:t>
            </a:r>
          </a:p>
        </p:txBody>
      </p:sp>
      <p:pic>
        <p:nvPicPr>
          <p:cNvPr id="42" name="Picture 41">
            <a:extLst>
              <a:ext uri="{FF2B5EF4-FFF2-40B4-BE49-F238E27FC236}">
                <a16:creationId xmlns:a16="http://schemas.microsoft.com/office/drawing/2014/main" id="{5F4958B3-5DE1-CC1F-812E-DB73DB00F87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32897" y="6512633"/>
            <a:ext cx="2669744" cy="293292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1696641" y="1790700"/>
            <a:ext cx="2571750" cy="2571750"/>
            <a:chOff x="0" y="0"/>
            <a:chExt cx="3429000" cy="3429000"/>
          </a:xfrm>
        </p:grpSpPr>
        <p:sp>
          <p:nvSpPr>
            <p:cNvPr id="3" name="Freeform 3"/>
            <p:cNvSpPr/>
            <p:nvPr/>
          </p:nvSpPr>
          <p:spPr>
            <a:xfrm>
              <a:off x="0" y="0"/>
              <a:ext cx="3429000" cy="3429000"/>
            </a:xfrm>
            <a:custGeom>
              <a:avLst/>
              <a:gdLst/>
              <a:ahLst/>
              <a:cxnLst/>
              <a:rect l="l" t="t" r="r" b="b"/>
              <a:pathLst>
                <a:path w="3429000" h="3429000">
                  <a:moveTo>
                    <a:pt x="0" y="0"/>
                  </a:moveTo>
                  <a:lnTo>
                    <a:pt x="3429000" y="0"/>
                  </a:lnTo>
                  <a:lnTo>
                    <a:pt x="3429000" y="3429000"/>
                  </a:lnTo>
                  <a:lnTo>
                    <a:pt x="0" y="3429000"/>
                  </a:lnTo>
                  <a:close/>
                </a:path>
              </a:pathLst>
            </a:custGeom>
            <a:blipFill>
              <a:blip r:embed="rId2">
                <a:alphaModFix amt="0"/>
              </a:blip>
              <a:stretch>
                <a:fillRect t="-9612" b="-9612"/>
              </a:stretch>
            </a:blipFill>
          </p:spPr>
        </p:sp>
        <p:sp>
          <p:nvSpPr>
            <p:cNvPr id="4" name="TextBox 4"/>
            <p:cNvSpPr txBox="1"/>
            <p:nvPr/>
          </p:nvSpPr>
          <p:spPr>
            <a:xfrm>
              <a:off x="0" y="-9525"/>
              <a:ext cx="3429000" cy="3438525"/>
            </a:xfrm>
            <a:prstGeom prst="rect">
              <a:avLst/>
            </a:prstGeom>
          </p:spPr>
          <p:txBody>
            <a:bodyPr lIns="0" tIns="0" rIns="0" bIns="0" rtlCol="0" anchor="ctr"/>
            <a:lstStyle/>
            <a:p>
              <a:pPr algn="ctr">
                <a:lnSpc>
                  <a:spcPts val="1200"/>
                </a:lnSpc>
              </a:pPr>
              <a:r>
                <a:rPr lang="en-US" sz="1000" spc="-25">
                  <a:solidFill>
                    <a:srgbClr val="084C6E"/>
                  </a:solidFill>
                  <a:latin typeface="Montserrat"/>
                  <a:ea typeface="Montserrat"/>
                  <a:cs typeface="Montserrat"/>
                  <a:sym typeface="Montserrat"/>
                </a:rPr>
                <a:t>PARTNER PHOTO</a:t>
              </a:r>
            </a:p>
          </p:txBody>
        </p:sp>
      </p:grpSp>
      <p:grpSp>
        <p:nvGrpSpPr>
          <p:cNvPr id="5" name="Group 5"/>
          <p:cNvGrpSpPr/>
          <p:nvPr/>
        </p:nvGrpSpPr>
        <p:grpSpPr>
          <a:xfrm>
            <a:off x="497127" y="0"/>
            <a:ext cx="18288000" cy="10287000"/>
            <a:chOff x="0" y="0"/>
            <a:chExt cx="24384000" cy="13716000"/>
          </a:xfrm>
        </p:grpSpPr>
        <p:sp>
          <p:nvSpPr>
            <p:cNvPr id="6" name="Freeform 6"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sp>
      </p:grpSp>
      <p:grpSp>
        <p:nvGrpSpPr>
          <p:cNvPr id="7" name="Group 7"/>
          <p:cNvGrpSpPr/>
          <p:nvPr/>
        </p:nvGrpSpPr>
        <p:grpSpPr>
          <a:xfrm>
            <a:off x="15796571" y="8747912"/>
            <a:ext cx="2000250" cy="510388"/>
            <a:chOff x="0" y="0"/>
            <a:chExt cx="2667000" cy="680517"/>
          </a:xfrm>
        </p:grpSpPr>
        <p:sp>
          <p:nvSpPr>
            <p:cNvPr id="8" name="Freeform 8" descr="preencoded.png"/>
            <p:cNvSpPr/>
            <p:nvPr/>
          </p:nvSpPr>
          <p:spPr>
            <a:xfrm>
              <a:off x="0" y="0"/>
              <a:ext cx="2667000" cy="680466"/>
            </a:xfrm>
            <a:custGeom>
              <a:avLst/>
              <a:gdLst/>
              <a:ahLst/>
              <a:cxnLst/>
              <a:rect l="l" t="t" r="r" b="b"/>
              <a:pathLst>
                <a:path w="2667000" h="680466">
                  <a:moveTo>
                    <a:pt x="0" y="0"/>
                  </a:moveTo>
                  <a:lnTo>
                    <a:pt x="2667000" y="0"/>
                  </a:lnTo>
                  <a:lnTo>
                    <a:pt x="2667000" y="680466"/>
                  </a:lnTo>
                  <a:lnTo>
                    <a:pt x="0" y="680466"/>
                  </a:lnTo>
                  <a:lnTo>
                    <a:pt x="0" y="0"/>
                  </a:lnTo>
                  <a:close/>
                </a:path>
              </a:pathLst>
            </a:custGeom>
            <a:blipFill>
              <a:blip r:embed="rId4"/>
              <a:stretch>
                <a:fillRect t="-388" b="-395"/>
              </a:stretch>
            </a:blipFill>
          </p:spPr>
        </p:sp>
      </p:grpSp>
      <p:grpSp>
        <p:nvGrpSpPr>
          <p:cNvPr id="9" name="Group 9"/>
          <p:cNvGrpSpPr/>
          <p:nvPr/>
        </p:nvGrpSpPr>
        <p:grpSpPr>
          <a:xfrm>
            <a:off x="931737" y="2671516"/>
            <a:ext cx="2303859" cy="685800"/>
            <a:chOff x="0" y="0"/>
            <a:chExt cx="3071812" cy="914400"/>
          </a:xfrm>
        </p:grpSpPr>
        <p:sp>
          <p:nvSpPr>
            <p:cNvPr id="10" name="Freeform 10"/>
            <p:cNvSpPr/>
            <p:nvPr/>
          </p:nvSpPr>
          <p:spPr>
            <a:xfrm>
              <a:off x="0" y="0"/>
              <a:ext cx="3071813" cy="914400"/>
            </a:xfrm>
            <a:custGeom>
              <a:avLst/>
              <a:gdLst/>
              <a:ahLst/>
              <a:cxnLst/>
              <a:rect l="l" t="t" r="r" b="b"/>
              <a:pathLst>
                <a:path w="3071813" h="914400">
                  <a:moveTo>
                    <a:pt x="0" y="0"/>
                  </a:moveTo>
                  <a:lnTo>
                    <a:pt x="3071813" y="0"/>
                  </a:lnTo>
                  <a:lnTo>
                    <a:pt x="3071813" y="914400"/>
                  </a:lnTo>
                  <a:lnTo>
                    <a:pt x="0" y="914400"/>
                  </a:lnTo>
                  <a:close/>
                </a:path>
              </a:pathLst>
            </a:custGeom>
            <a:blipFill>
              <a:blip r:embed="rId5">
                <a:alphaModFix amt="0"/>
              </a:blip>
              <a:stretch>
                <a:fillRect t="-15457" b="-15457"/>
              </a:stretch>
            </a:blipFill>
          </p:spPr>
        </p:sp>
        <p:sp>
          <p:nvSpPr>
            <p:cNvPr id="11" name="TextBox 11"/>
            <p:cNvSpPr txBox="1"/>
            <p:nvPr/>
          </p:nvSpPr>
          <p:spPr>
            <a:xfrm>
              <a:off x="0" y="0"/>
              <a:ext cx="3071812" cy="914400"/>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Kochi</a:t>
              </a:r>
            </a:p>
          </p:txBody>
        </p:sp>
      </p:grpSp>
      <p:grpSp>
        <p:nvGrpSpPr>
          <p:cNvPr id="12" name="Group 12"/>
          <p:cNvGrpSpPr/>
          <p:nvPr/>
        </p:nvGrpSpPr>
        <p:grpSpPr>
          <a:xfrm>
            <a:off x="3379622" y="2681041"/>
            <a:ext cx="2981325" cy="723582"/>
            <a:chOff x="0" y="0"/>
            <a:chExt cx="3975100" cy="964777"/>
          </a:xfrm>
        </p:grpSpPr>
        <p:sp>
          <p:nvSpPr>
            <p:cNvPr id="13" name="Freeform 13"/>
            <p:cNvSpPr/>
            <p:nvPr/>
          </p:nvSpPr>
          <p:spPr>
            <a:xfrm>
              <a:off x="0" y="0"/>
              <a:ext cx="3975101" cy="964777"/>
            </a:xfrm>
            <a:custGeom>
              <a:avLst/>
              <a:gdLst/>
              <a:ahLst/>
              <a:cxnLst/>
              <a:rect l="l" t="t" r="r" b="b"/>
              <a:pathLst>
                <a:path w="3975101" h="964777">
                  <a:moveTo>
                    <a:pt x="0" y="0"/>
                  </a:moveTo>
                  <a:lnTo>
                    <a:pt x="3975101" y="0"/>
                  </a:lnTo>
                  <a:lnTo>
                    <a:pt x="3975101" y="964777"/>
                  </a:lnTo>
                  <a:lnTo>
                    <a:pt x="0" y="964777"/>
                  </a:lnTo>
                  <a:close/>
                </a:path>
              </a:pathLst>
            </a:custGeom>
            <a:blipFill>
              <a:blip r:embed="rId5">
                <a:alphaModFix amt="0"/>
              </a:blip>
              <a:stretch>
                <a:fillRect t="-17824" r="18769" b="-12602"/>
              </a:stretch>
            </a:blipFill>
          </p:spPr>
        </p:sp>
        <p:sp>
          <p:nvSpPr>
            <p:cNvPr id="14" name="TextBox 14"/>
            <p:cNvSpPr txBox="1"/>
            <p:nvPr/>
          </p:nvSpPr>
          <p:spPr>
            <a:xfrm>
              <a:off x="0" y="0"/>
              <a:ext cx="3975100" cy="964777"/>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Thiruvananthapuram HO</a:t>
              </a:r>
            </a:p>
          </p:txBody>
        </p:sp>
      </p:grpSp>
      <p:grpSp>
        <p:nvGrpSpPr>
          <p:cNvPr id="15" name="Group 15"/>
          <p:cNvGrpSpPr/>
          <p:nvPr/>
        </p:nvGrpSpPr>
        <p:grpSpPr>
          <a:xfrm>
            <a:off x="6086207" y="7337525"/>
            <a:ext cx="2732484" cy="578188"/>
            <a:chOff x="0" y="0"/>
            <a:chExt cx="3643312" cy="770917"/>
          </a:xfrm>
        </p:grpSpPr>
        <p:sp>
          <p:nvSpPr>
            <p:cNvPr id="16" name="Freeform 16"/>
            <p:cNvSpPr/>
            <p:nvPr/>
          </p:nvSpPr>
          <p:spPr>
            <a:xfrm>
              <a:off x="0" y="0"/>
              <a:ext cx="3643312" cy="770917"/>
            </a:xfrm>
            <a:custGeom>
              <a:avLst/>
              <a:gdLst/>
              <a:ahLst/>
              <a:cxnLst/>
              <a:rect l="l" t="t" r="r" b="b"/>
              <a:pathLst>
                <a:path w="3643312" h="770917">
                  <a:moveTo>
                    <a:pt x="0" y="0"/>
                  </a:moveTo>
                  <a:lnTo>
                    <a:pt x="3643312" y="0"/>
                  </a:lnTo>
                  <a:lnTo>
                    <a:pt x="3643312" y="770917"/>
                  </a:lnTo>
                  <a:lnTo>
                    <a:pt x="0" y="770917"/>
                  </a:lnTo>
                  <a:close/>
                </a:path>
              </a:pathLst>
            </a:custGeom>
            <a:blipFill>
              <a:blip r:embed="rId5">
                <a:alphaModFix amt="0"/>
              </a:blip>
              <a:stretch>
                <a:fillRect t="-32779" b="-51391"/>
              </a:stretch>
            </a:blipFill>
          </p:spPr>
        </p:sp>
        <p:sp>
          <p:nvSpPr>
            <p:cNvPr id="17" name="TextBox 17"/>
            <p:cNvSpPr txBox="1"/>
            <p:nvPr/>
          </p:nvSpPr>
          <p:spPr>
            <a:xfrm>
              <a:off x="0" y="0"/>
              <a:ext cx="3643312" cy="770917"/>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Cherthala Branch</a:t>
              </a:r>
            </a:p>
          </p:txBody>
        </p:sp>
      </p:grpSp>
      <p:grpSp>
        <p:nvGrpSpPr>
          <p:cNvPr id="18" name="Group 18"/>
          <p:cNvGrpSpPr/>
          <p:nvPr/>
        </p:nvGrpSpPr>
        <p:grpSpPr>
          <a:xfrm>
            <a:off x="-24560" y="4916496"/>
            <a:ext cx="2718197" cy="685800"/>
            <a:chOff x="0" y="0"/>
            <a:chExt cx="3624262" cy="914400"/>
          </a:xfrm>
        </p:grpSpPr>
        <p:sp>
          <p:nvSpPr>
            <p:cNvPr id="19" name="Freeform 19"/>
            <p:cNvSpPr/>
            <p:nvPr/>
          </p:nvSpPr>
          <p:spPr>
            <a:xfrm>
              <a:off x="0" y="0"/>
              <a:ext cx="3624261" cy="914400"/>
            </a:xfrm>
            <a:custGeom>
              <a:avLst/>
              <a:gdLst/>
              <a:ahLst/>
              <a:cxnLst/>
              <a:rect l="l" t="t" r="r" b="b"/>
              <a:pathLst>
                <a:path w="3624261" h="914400">
                  <a:moveTo>
                    <a:pt x="0" y="0"/>
                  </a:moveTo>
                  <a:lnTo>
                    <a:pt x="3624261" y="0"/>
                  </a:lnTo>
                  <a:lnTo>
                    <a:pt x="3624261" y="914400"/>
                  </a:lnTo>
                  <a:lnTo>
                    <a:pt x="0" y="914400"/>
                  </a:lnTo>
                  <a:close/>
                </a:path>
              </a:pathLst>
            </a:custGeom>
            <a:blipFill>
              <a:blip r:embed="rId5">
                <a:alphaModFix amt="0"/>
              </a:blip>
              <a:stretch>
                <a:fillRect t="-27229" b="-27229"/>
              </a:stretch>
            </a:blipFill>
          </p:spPr>
        </p:sp>
        <p:sp>
          <p:nvSpPr>
            <p:cNvPr id="20" name="TextBox 20"/>
            <p:cNvSpPr txBox="1"/>
            <p:nvPr/>
          </p:nvSpPr>
          <p:spPr>
            <a:xfrm>
              <a:off x="0" y="0"/>
              <a:ext cx="3624262" cy="914400"/>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Thrissur</a:t>
              </a:r>
            </a:p>
          </p:txBody>
        </p:sp>
      </p:grpSp>
      <p:grpSp>
        <p:nvGrpSpPr>
          <p:cNvPr id="21" name="Group 21"/>
          <p:cNvGrpSpPr/>
          <p:nvPr/>
        </p:nvGrpSpPr>
        <p:grpSpPr>
          <a:xfrm>
            <a:off x="9348898" y="2592614"/>
            <a:ext cx="2421731" cy="685800"/>
            <a:chOff x="0" y="0"/>
            <a:chExt cx="3228975" cy="914400"/>
          </a:xfrm>
        </p:grpSpPr>
        <p:sp>
          <p:nvSpPr>
            <p:cNvPr id="22" name="Freeform 22"/>
            <p:cNvSpPr/>
            <p:nvPr/>
          </p:nvSpPr>
          <p:spPr>
            <a:xfrm>
              <a:off x="0" y="0"/>
              <a:ext cx="3228976" cy="914400"/>
            </a:xfrm>
            <a:custGeom>
              <a:avLst/>
              <a:gdLst/>
              <a:ahLst/>
              <a:cxnLst/>
              <a:rect l="l" t="t" r="r" b="b"/>
              <a:pathLst>
                <a:path w="3228976" h="914400">
                  <a:moveTo>
                    <a:pt x="0" y="0"/>
                  </a:moveTo>
                  <a:lnTo>
                    <a:pt x="3228976" y="0"/>
                  </a:lnTo>
                  <a:lnTo>
                    <a:pt x="3228976" y="914400"/>
                  </a:lnTo>
                  <a:lnTo>
                    <a:pt x="0" y="914400"/>
                  </a:lnTo>
                  <a:close/>
                </a:path>
              </a:pathLst>
            </a:custGeom>
            <a:blipFill>
              <a:blip r:embed="rId5">
                <a:alphaModFix amt="0"/>
              </a:blip>
              <a:stretch>
                <a:fillRect t="-18806" b="-18806"/>
              </a:stretch>
            </a:blipFill>
          </p:spPr>
        </p:sp>
        <p:sp>
          <p:nvSpPr>
            <p:cNvPr id="23" name="TextBox 23"/>
            <p:cNvSpPr txBox="1"/>
            <p:nvPr/>
          </p:nvSpPr>
          <p:spPr>
            <a:xfrm>
              <a:off x="0" y="0"/>
              <a:ext cx="3228975" cy="914400"/>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Bangalore</a:t>
              </a:r>
            </a:p>
          </p:txBody>
        </p:sp>
      </p:grpSp>
      <p:sp>
        <p:nvSpPr>
          <p:cNvPr id="24" name="TextBox 24"/>
          <p:cNvSpPr txBox="1"/>
          <p:nvPr/>
        </p:nvSpPr>
        <p:spPr>
          <a:xfrm>
            <a:off x="1001841" y="401244"/>
            <a:ext cx="7179426" cy="901700"/>
          </a:xfrm>
          <a:prstGeom prst="rect">
            <a:avLst/>
          </a:prstGeom>
        </p:spPr>
        <p:txBody>
          <a:bodyPr wrap="square" lIns="0" tIns="0" rIns="0" bIns="0" rtlCol="0" anchor="t">
            <a:spAutoFit/>
          </a:bodyPr>
          <a:lstStyle/>
          <a:p>
            <a:pPr algn="l">
              <a:lnSpc>
                <a:spcPts val="7080"/>
              </a:lnSpc>
            </a:pPr>
            <a:r>
              <a:rPr lang="en-US" sz="5900" b="1" dirty="0">
                <a:solidFill>
                  <a:srgbClr val="00569E"/>
                </a:solidFill>
                <a:latin typeface="Now Bold"/>
                <a:ea typeface="Now Bold"/>
                <a:cs typeface="Now Bold"/>
                <a:sym typeface="Now Bold"/>
              </a:rPr>
              <a:t>OUR LOCATIONS</a:t>
            </a:r>
          </a:p>
        </p:txBody>
      </p:sp>
      <p:sp>
        <p:nvSpPr>
          <p:cNvPr id="25" name="TextBox 25"/>
          <p:cNvSpPr txBox="1"/>
          <p:nvPr/>
        </p:nvSpPr>
        <p:spPr>
          <a:xfrm>
            <a:off x="921212" y="3671641"/>
            <a:ext cx="2279974"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2nd Floor, Door No 41/1047, Jolly Tower, Padivattom, </a:t>
            </a:r>
          </a:p>
          <a:p>
            <a:pPr algn="l">
              <a:lnSpc>
                <a:spcPts val="2160"/>
              </a:lnSpc>
            </a:pPr>
            <a:r>
              <a:rPr lang="en-US" sz="1500" spc="-37">
                <a:solidFill>
                  <a:srgbClr val="000000"/>
                </a:solidFill>
                <a:latin typeface="Montserrat"/>
                <a:ea typeface="Montserrat"/>
                <a:cs typeface="Montserrat"/>
                <a:sym typeface="Montserrat"/>
              </a:rPr>
              <a:t>Kochi- 682 024,</a:t>
            </a:r>
          </a:p>
          <a:p>
            <a:pPr algn="l">
              <a:lnSpc>
                <a:spcPts val="2160"/>
              </a:lnSpc>
            </a:pPr>
            <a:r>
              <a:rPr lang="en-US" sz="1500" spc="-37">
                <a:solidFill>
                  <a:srgbClr val="000000"/>
                </a:solidFill>
                <a:latin typeface="Montserrat"/>
                <a:ea typeface="Montserrat"/>
                <a:cs typeface="Montserrat"/>
                <a:sym typeface="Montserrat"/>
              </a:rPr>
              <a:t>Kerala, India</a:t>
            </a:r>
          </a:p>
        </p:txBody>
      </p:sp>
      <p:sp>
        <p:nvSpPr>
          <p:cNvPr id="26" name="AutoShape 26"/>
          <p:cNvSpPr/>
          <p:nvPr/>
        </p:nvSpPr>
        <p:spPr>
          <a:xfrm>
            <a:off x="1154921" y="1302944"/>
            <a:ext cx="1827595" cy="0"/>
          </a:xfrm>
          <a:prstGeom prst="line">
            <a:avLst/>
          </a:prstGeom>
          <a:ln w="38100" cap="flat">
            <a:solidFill>
              <a:srgbClr val="000000"/>
            </a:solidFill>
            <a:prstDash val="solid"/>
            <a:headEnd type="none" w="sm" len="sm"/>
            <a:tailEnd type="none" w="sm" len="sm"/>
          </a:ln>
        </p:spPr>
      </p:sp>
      <p:sp>
        <p:nvSpPr>
          <p:cNvPr id="27" name="AutoShape 27"/>
          <p:cNvSpPr/>
          <p:nvPr/>
        </p:nvSpPr>
        <p:spPr>
          <a:xfrm>
            <a:off x="921212" y="3358035"/>
            <a:ext cx="841663" cy="0"/>
          </a:xfrm>
          <a:prstGeom prst="line">
            <a:avLst/>
          </a:prstGeom>
          <a:ln w="38100" cap="flat">
            <a:solidFill>
              <a:srgbClr val="00569E"/>
            </a:solidFill>
            <a:prstDash val="solid"/>
            <a:headEnd type="none" w="sm" len="sm"/>
            <a:tailEnd type="none" w="sm" len="sm"/>
          </a:ln>
        </p:spPr>
      </p:sp>
      <p:sp>
        <p:nvSpPr>
          <p:cNvPr id="28" name="AutoShape 28"/>
          <p:cNvSpPr/>
          <p:nvPr/>
        </p:nvSpPr>
        <p:spPr>
          <a:xfrm>
            <a:off x="842998" y="7920320"/>
            <a:ext cx="841663" cy="0"/>
          </a:xfrm>
          <a:prstGeom prst="line">
            <a:avLst/>
          </a:prstGeom>
          <a:ln w="38100" cap="flat">
            <a:solidFill>
              <a:srgbClr val="00569E"/>
            </a:solidFill>
            <a:prstDash val="solid"/>
            <a:headEnd type="none" w="sm" len="sm"/>
            <a:tailEnd type="none" w="sm" len="sm"/>
          </a:ln>
        </p:spPr>
      </p:sp>
      <p:sp>
        <p:nvSpPr>
          <p:cNvPr id="29" name="AutoShape 29"/>
          <p:cNvSpPr/>
          <p:nvPr/>
        </p:nvSpPr>
        <p:spPr>
          <a:xfrm>
            <a:off x="3379622" y="5673208"/>
            <a:ext cx="841663" cy="0"/>
          </a:xfrm>
          <a:prstGeom prst="line">
            <a:avLst/>
          </a:prstGeom>
          <a:ln w="38100" cap="flat">
            <a:solidFill>
              <a:srgbClr val="00569E"/>
            </a:solidFill>
            <a:prstDash val="solid"/>
            <a:headEnd type="none" w="sm" len="sm"/>
            <a:tailEnd type="none" w="sm" len="sm"/>
          </a:ln>
        </p:spPr>
      </p:sp>
      <p:sp>
        <p:nvSpPr>
          <p:cNvPr id="30" name="AutoShape 30"/>
          <p:cNvSpPr/>
          <p:nvPr/>
        </p:nvSpPr>
        <p:spPr>
          <a:xfrm>
            <a:off x="15375739" y="3338266"/>
            <a:ext cx="841663" cy="0"/>
          </a:xfrm>
          <a:prstGeom prst="line">
            <a:avLst/>
          </a:prstGeom>
          <a:ln w="38100" cap="flat">
            <a:solidFill>
              <a:srgbClr val="00569E"/>
            </a:solidFill>
            <a:prstDash val="solid"/>
            <a:headEnd type="none" w="sm" len="sm"/>
            <a:tailEnd type="none" w="sm" len="sm"/>
          </a:ln>
        </p:spPr>
      </p:sp>
      <p:sp>
        <p:nvSpPr>
          <p:cNvPr id="31" name="AutoShape 31"/>
          <p:cNvSpPr/>
          <p:nvPr/>
        </p:nvSpPr>
        <p:spPr>
          <a:xfrm>
            <a:off x="6405690" y="5654158"/>
            <a:ext cx="841663" cy="0"/>
          </a:xfrm>
          <a:prstGeom prst="line">
            <a:avLst/>
          </a:prstGeom>
          <a:ln w="38100" cap="flat">
            <a:solidFill>
              <a:srgbClr val="00569E"/>
            </a:solidFill>
            <a:prstDash val="solid"/>
            <a:headEnd type="none" w="sm" len="sm"/>
            <a:tailEnd type="none" w="sm" len="sm"/>
          </a:ln>
        </p:spPr>
      </p:sp>
      <p:sp>
        <p:nvSpPr>
          <p:cNvPr id="32" name="AutoShape 32"/>
          <p:cNvSpPr/>
          <p:nvPr/>
        </p:nvSpPr>
        <p:spPr>
          <a:xfrm>
            <a:off x="3624467" y="7972907"/>
            <a:ext cx="841663" cy="0"/>
          </a:xfrm>
          <a:prstGeom prst="line">
            <a:avLst/>
          </a:prstGeom>
          <a:ln w="38100" cap="flat">
            <a:solidFill>
              <a:srgbClr val="00569E"/>
            </a:solidFill>
            <a:prstDash val="solid"/>
            <a:headEnd type="none" w="sm" len="sm"/>
            <a:tailEnd type="none" w="sm" len="sm"/>
          </a:ln>
        </p:spPr>
      </p:sp>
      <p:sp>
        <p:nvSpPr>
          <p:cNvPr id="33" name="AutoShape 33"/>
          <p:cNvSpPr/>
          <p:nvPr/>
        </p:nvSpPr>
        <p:spPr>
          <a:xfrm flipH="1">
            <a:off x="6112146" y="7602419"/>
            <a:ext cx="24230" cy="200870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34" name="AutoShape 34"/>
          <p:cNvSpPr/>
          <p:nvPr/>
        </p:nvSpPr>
        <p:spPr>
          <a:xfrm>
            <a:off x="11761104" y="1376497"/>
            <a:ext cx="9525" cy="8107827"/>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35" name="AutoShape 35"/>
          <p:cNvSpPr/>
          <p:nvPr/>
        </p:nvSpPr>
        <p:spPr>
          <a:xfrm flipH="1">
            <a:off x="3175552" y="5106879"/>
            <a:ext cx="9525" cy="2032474"/>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36" name="AutoShape 36"/>
          <p:cNvSpPr/>
          <p:nvPr/>
        </p:nvSpPr>
        <p:spPr>
          <a:xfrm>
            <a:off x="9034573" y="2738779"/>
            <a:ext cx="0" cy="259003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37" name="AutoShape 37"/>
          <p:cNvSpPr/>
          <p:nvPr/>
        </p:nvSpPr>
        <p:spPr>
          <a:xfrm>
            <a:off x="14858552" y="1302944"/>
            <a:ext cx="0" cy="3292897"/>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38" name="AutoShape 38"/>
          <p:cNvSpPr/>
          <p:nvPr/>
        </p:nvSpPr>
        <p:spPr>
          <a:xfrm>
            <a:off x="3385482" y="3384804"/>
            <a:ext cx="841663" cy="0"/>
          </a:xfrm>
          <a:prstGeom prst="line">
            <a:avLst/>
          </a:prstGeom>
          <a:ln w="38100" cap="flat">
            <a:solidFill>
              <a:srgbClr val="00569E"/>
            </a:solidFill>
            <a:prstDash val="solid"/>
            <a:headEnd type="none" w="sm" len="sm"/>
            <a:tailEnd type="none" w="sm" len="sm"/>
          </a:ln>
        </p:spPr>
      </p:sp>
      <p:grpSp>
        <p:nvGrpSpPr>
          <p:cNvPr id="39" name="Group 39"/>
          <p:cNvGrpSpPr/>
          <p:nvPr/>
        </p:nvGrpSpPr>
        <p:grpSpPr>
          <a:xfrm>
            <a:off x="6409927" y="2671516"/>
            <a:ext cx="2634171" cy="733108"/>
            <a:chOff x="0" y="0"/>
            <a:chExt cx="3512228" cy="977477"/>
          </a:xfrm>
        </p:grpSpPr>
        <p:sp>
          <p:nvSpPr>
            <p:cNvPr id="40" name="Freeform 40"/>
            <p:cNvSpPr/>
            <p:nvPr/>
          </p:nvSpPr>
          <p:spPr>
            <a:xfrm>
              <a:off x="0" y="0"/>
              <a:ext cx="3512229" cy="977477"/>
            </a:xfrm>
            <a:custGeom>
              <a:avLst/>
              <a:gdLst/>
              <a:ahLst/>
              <a:cxnLst/>
              <a:rect l="l" t="t" r="r" b="b"/>
              <a:pathLst>
                <a:path w="3512229" h="977477">
                  <a:moveTo>
                    <a:pt x="0" y="0"/>
                  </a:moveTo>
                  <a:lnTo>
                    <a:pt x="3512229" y="0"/>
                  </a:lnTo>
                  <a:lnTo>
                    <a:pt x="3512229" y="977477"/>
                  </a:lnTo>
                  <a:lnTo>
                    <a:pt x="0" y="977477"/>
                  </a:lnTo>
                  <a:close/>
                </a:path>
              </a:pathLst>
            </a:custGeom>
            <a:blipFill>
              <a:blip r:embed="rId5">
                <a:alphaModFix amt="0"/>
              </a:blip>
              <a:stretch>
                <a:fillRect t="-17592" r="8064" b="-11139"/>
              </a:stretch>
            </a:blipFill>
          </p:spPr>
        </p:sp>
        <p:sp>
          <p:nvSpPr>
            <p:cNvPr id="41" name="TextBox 41"/>
            <p:cNvSpPr txBox="1"/>
            <p:nvPr/>
          </p:nvSpPr>
          <p:spPr>
            <a:xfrm>
              <a:off x="0" y="0"/>
              <a:ext cx="3512228" cy="977477"/>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Thiruvananthapuram </a:t>
              </a:r>
            </a:p>
            <a:p>
              <a:pPr algn="l">
                <a:lnSpc>
                  <a:spcPts val="2400"/>
                </a:lnSpc>
              </a:pPr>
              <a:r>
                <a:rPr lang="en-US" sz="2000">
                  <a:solidFill>
                    <a:srgbClr val="00569E"/>
                  </a:solidFill>
                  <a:latin typeface="Now"/>
                  <a:ea typeface="Now"/>
                  <a:cs typeface="Now"/>
                  <a:sym typeface="Now"/>
                </a:rPr>
                <a:t>Branch</a:t>
              </a:r>
            </a:p>
          </p:txBody>
        </p:sp>
      </p:grpSp>
      <p:sp>
        <p:nvSpPr>
          <p:cNvPr id="42" name="AutoShape 42"/>
          <p:cNvSpPr/>
          <p:nvPr/>
        </p:nvSpPr>
        <p:spPr>
          <a:xfrm>
            <a:off x="6445521" y="3423674"/>
            <a:ext cx="841663" cy="0"/>
          </a:xfrm>
          <a:prstGeom prst="line">
            <a:avLst/>
          </a:prstGeom>
          <a:ln w="38100" cap="flat">
            <a:solidFill>
              <a:srgbClr val="00569E"/>
            </a:solidFill>
            <a:prstDash val="solid"/>
            <a:headEnd type="none" w="sm" len="sm"/>
            <a:tailEnd type="none" w="sm" len="sm"/>
          </a:ln>
        </p:spPr>
      </p:sp>
      <p:grpSp>
        <p:nvGrpSpPr>
          <p:cNvPr id="43" name="Group 43"/>
          <p:cNvGrpSpPr/>
          <p:nvPr/>
        </p:nvGrpSpPr>
        <p:grpSpPr>
          <a:xfrm>
            <a:off x="685690" y="7139354"/>
            <a:ext cx="2981325" cy="776359"/>
            <a:chOff x="0" y="0"/>
            <a:chExt cx="3975100" cy="1035145"/>
          </a:xfrm>
        </p:grpSpPr>
        <p:sp>
          <p:nvSpPr>
            <p:cNvPr id="44" name="Freeform 44"/>
            <p:cNvSpPr/>
            <p:nvPr/>
          </p:nvSpPr>
          <p:spPr>
            <a:xfrm>
              <a:off x="0" y="0"/>
              <a:ext cx="3975101" cy="1035145"/>
            </a:xfrm>
            <a:custGeom>
              <a:avLst/>
              <a:gdLst/>
              <a:ahLst/>
              <a:cxnLst/>
              <a:rect l="l" t="t" r="r" b="b"/>
              <a:pathLst>
                <a:path w="3975101" h="1035145">
                  <a:moveTo>
                    <a:pt x="0" y="0"/>
                  </a:moveTo>
                  <a:lnTo>
                    <a:pt x="3975101" y="0"/>
                  </a:lnTo>
                  <a:lnTo>
                    <a:pt x="3975101" y="1035145"/>
                  </a:lnTo>
                  <a:lnTo>
                    <a:pt x="0" y="1035145"/>
                  </a:lnTo>
                  <a:close/>
                </a:path>
              </a:pathLst>
            </a:custGeom>
            <a:blipFill>
              <a:blip r:embed="rId5">
                <a:alphaModFix amt="0"/>
              </a:blip>
              <a:stretch>
                <a:fillRect t="-16612" r="18769" b="-4948"/>
              </a:stretch>
            </a:blipFill>
          </p:spPr>
        </p:sp>
        <p:sp>
          <p:nvSpPr>
            <p:cNvPr id="45" name="TextBox 45"/>
            <p:cNvSpPr txBox="1"/>
            <p:nvPr/>
          </p:nvSpPr>
          <p:spPr>
            <a:xfrm>
              <a:off x="0" y="0"/>
              <a:ext cx="3975100" cy="1035145"/>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Alappuzha</a:t>
              </a:r>
            </a:p>
          </p:txBody>
        </p:sp>
      </p:grpSp>
      <p:grpSp>
        <p:nvGrpSpPr>
          <p:cNvPr id="46" name="Group 46"/>
          <p:cNvGrpSpPr/>
          <p:nvPr/>
        </p:nvGrpSpPr>
        <p:grpSpPr>
          <a:xfrm>
            <a:off x="3379622" y="7229957"/>
            <a:ext cx="2981325" cy="685800"/>
            <a:chOff x="0" y="0"/>
            <a:chExt cx="3975100" cy="914400"/>
          </a:xfrm>
        </p:grpSpPr>
        <p:sp>
          <p:nvSpPr>
            <p:cNvPr id="47" name="Freeform 47"/>
            <p:cNvSpPr/>
            <p:nvPr/>
          </p:nvSpPr>
          <p:spPr>
            <a:xfrm>
              <a:off x="0" y="0"/>
              <a:ext cx="3975101" cy="914400"/>
            </a:xfrm>
            <a:custGeom>
              <a:avLst/>
              <a:gdLst/>
              <a:ahLst/>
              <a:cxnLst/>
              <a:rect l="l" t="t" r="r" b="b"/>
              <a:pathLst>
                <a:path w="3975101" h="914400">
                  <a:moveTo>
                    <a:pt x="0" y="0"/>
                  </a:moveTo>
                  <a:lnTo>
                    <a:pt x="3975101" y="0"/>
                  </a:lnTo>
                  <a:lnTo>
                    <a:pt x="3975101" y="914400"/>
                  </a:lnTo>
                  <a:lnTo>
                    <a:pt x="0" y="914400"/>
                  </a:lnTo>
                  <a:close/>
                </a:path>
              </a:pathLst>
            </a:custGeom>
            <a:blipFill>
              <a:blip r:embed="rId5">
                <a:alphaModFix amt="0"/>
              </a:blip>
              <a:stretch>
                <a:fillRect t="-18806" r="18769" b="-18806"/>
              </a:stretch>
            </a:blipFill>
          </p:spPr>
        </p:sp>
        <p:sp>
          <p:nvSpPr>
            <p:cNvPr id="48" name="TextBox 48"/>
            <p:cNvSpPr txBox="1"/>
            <p:nvPr/>
          </p:nvSpPr>
          <p:spPr>
            <a:xfrm>
              <a:off x="0" y="0"/>
              <a:ext cx="3975100" cy="914400"/>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Cherthala</a:t>
              </a:r>
            </a:p>
          </p:txBody>
        </p:sp>
      </p:grpSp>
      <p:sp>
        <p:nvSpPr>
          <p:cNvPr id="49" name="AutoShape 49"/>
          <p:cNvSpPr/>
          <p:nvPr/>
        </p:nvSpPr>
        <p:spPr>
          <a:xfrm>
            <a:off x="12208979" y="3377085"/>
            <a:ext cx="841663" cy="0"/>
          </a:xfrm>
          <a:prstGeom prst="line">
            <a:avLst/>
          </a:prstGeom>
          <a:ln w="38100" cap="flat">
            <a:solidFill>
              <a:srgbClr val="00569E"/>
            </a:solidFill>
            <a:prstDash val="solid"/>
            <a:headEnd type="none" w="sm" len="sm"/>
            <a:tailEnd type="none" w="sm" len="sm"/>
          </a:ln>
        </p:spPr>
      </p:sp>
      <p:grpSp>
        <p:nvGrpSpPr>
          <p:cNvPr id="50" name="Group 50"/>
          <p:cNvGrpSpPr/>
          <p:nvPr/>
        </p:nvGrpSpPr>
        <p:grpSpPr>
          <a:xfrm>
            <a:off x="2852993" y="5055108"/>
            <a:ext cx="2718197" cy="547188"/>
            <a:chOff x="0" y="0"/>
            <a:chExt cx="3624262" cy="729584"/>
          </a:xfrm>
        </p:grpSpPr>
        <p:sp>
          <p:nvSpPr>
            <p:cNvPr id="51" name="Freeform 51"/>
            <p:cNvSpPr/>
            <p:nvPr/>
          </p:nvSpPr>
          <p:spPr>
            <a:xfrm>
              <a:off x="0" y="0"/>
              <a:ext cx="3624261" cy="729584"/>
            </a:xfrm>
            <a:custGeom>
              <a:avLst/>
              <a:gdLst/>
              <a:ahLst/>
              <a:cxnLst/>
              <a:rect l="l" t="t" r="r" b="b"/>
              <a:pathLst>
                <a:path w="3624261" h="729584">
                  <a:moveTo>
                    <a:pt x="0" y="0"/>
                  </a:moveTo>
                  <a:lnTo>
                    <a:pt x="3624261" y="0"/>
                  </a:lnTo>
                  <a:lnTo>
                    <a:pt x="3624261" y="729584"/>
                  </a:lnTo>
                  <a:lnTo>
                    <a:pt x="0" y="729584"/>
                  </a:lnTo>
                  <a:close/>
                </a:path>
              </a:pathLst>
            </a:custGeom>
            <a:blipFill>
              <a:blip r:embed="rId5">
                <a:alphaModFix amt="0"/>
              </a:blip>
              <a:stretch>
                <a:fillRect t="-34127" b="-59459"/>
              </a:stretch>
            </a:blipFill>
          </p:spPr>
        </p:sp>
        <p:sp>
          <p:nvSpPr>
            <p:cNvPr id="52" name="TextBox 52"/>
            <p:cNvSpPr txBox="1"/>
            <p:nvPr/>
          </p:nvSpPr>
          <p:spPr>
            <a:xfrm>
              <a:off x="0" y="0"/>
              <a:ext cx="3624262" cy="729584"/>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Kanhandgad</a:t>
              </a:r>
            </a:p>
          </p:txBody>
        </p:sp>
      </p:grpSp>
      <p:grpSp>
        <p:nvGrpSpPr>
          <p:cNvPr id="53" name="Group 53"/>
          <p:cNvGrpSpPr/>
          <p:nvPr/>
        </p:nvGrpSpPr>
        <p:grpSpPr>
          <a:xfrm>
            <a:off x="5759536" y="5022723"/>
            <a:ext cx="2421731" cy="545710"/>
            <a:chOff x="0" y="0"/>
            <a:chExt cx="3228975" cy="727613"/>
          </a:xfrm>
        </p:grpSpPr>
        <p:sp>
          <p:nvSpPr>
            <p:cNvPr id="54" name="Freeform 54"/>
            <p:cNvSpPr/>
            <p:nvPr/>
          </p:nvSpPr>
          <p:spPr>
            <a:xfrm>
              <a:off x="0" y="0"/>
              <a:ext cx="3228976" cy="727613"/>
            </a:xfrm>
            <a:custGeom>
              <a:avLst/>
              <a:gdLst/>
              <a:ahLst/>
              <a:cxnLst/>
              <a:rect l="l" t="t" r="r" b="b"/>
              <a:pathLst>
                <a:path w="3228976" h="727613">
                  <a:moveTo>
                    <a:pt x="0" y="0"/>
                  </a:moveTo>
                  <a:lnTo>
                    <a:pt x="3228976" y="0"/>
                  </a:lnTo>
                  <a:lnTo>
                    <a:pt x="3228976" y="727613"/>
                  </a:lnTo>
                  <a:lnTo>
                    <a:pt x="0" y="727613"/>
                  </a:lnTo>
                  <a:close/>
                </a:path>
              </a:pathLst>
            </a:custGeom>
            <a:blipFill>
              <a:blip r:embed="rId5">
                <a:alphaModFix amt="0"/>
              </a:blip>
              <a:stretch>
                <a:fillRect t="-23634" b="-49305"/>
              </a:stretch>
            </a:blipFill>
          </p:spPr>
        </p:sp>
        <p:sp>
          <p:nvSpPr>
            <p:cNvPr id="55" name="TextBox 55"/>
            <p:cNvSpPr txBox="1"/>
            <p:nvPr/>
          </p:nvSpPr>
          <p:spPr>
            <a:xfrm>
              <a:off x="0" y="0"/>
              <a:ext cx="3228975" cy="727613"/>
            </a:xfrm>
            <a:prstGeom prst="rect">
              <a:avLst/>
            </a:prstGeom>
          </p:spPr>
          <p:txBody>
            <a:bodyPr lIns="0" tIns="0" rIns="0" bIns="0" rtlCol="0" anchor="ctr"/>
            <a:lstStyle/>
            <a:p>
              <a:pPr algn="ctr">
                <a:lnSpc>
                  <a:spcPts val="2400"/>
                </a:lnSpc>
              </a:pPr>
              <a:r>
                <a:rPr lang="en-US" sz="2000">
                  <a:solidFill>
                    <a:srgbClr val="00569E"/>
                  </a:solidFill>
                  <a:latin typeface="Now"/>
                  <a:ea typeface="Now"/>
                  <a:cs typeface="Now"/>
                  <a:sym typeface="Now"/>
                </a:rPr>
                <a:t>Kozhikode</a:t>
              </a:r>
            </a:p>
          </p:txBody>
        </p:sp>
      </p:grpSp>
      <p:sp>
        <p:nvSpPr>
          <p:cNvPr id="56" name="AutoShape 56"/>
          <p:cNvSpPr/>
          <p:nvPr/>
        </p:nvSpPr>
        <p:spPr>
          <a:xfrm>
            <a:off x="3175552" y="7491823"/>
            <a:ext cx="0" cy="211941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grpSp>
        <p:nvGrpSpPr>
          <p:cNvPr id="57" name="Group 57"/>
          <p:cNvGrpSpPr/>
          <p:nvPr/>
        </p:nvGrpSpPr>
        <p:grpSpPr>
          <a:xfrm>
            <a:off x="846708" y="1400203"/>
            <a:ext cx="10740426" cy="567500"/>
            <a:chOff x="0" y="0"/>
            <a:chExt cx="2828754" cy="149465"/>
          </a:xfrm>
        </p:grpSpPr>
        <p:sp>
          <p:nvSpPr>
            <p:cNvPr id="58" name="Freeform 58"/>
            <p:cNvSpPr/>
            <p:nvPr/>
          </p:nvSpPr>
          <p:spPr>
            <a:xfrm>
              <a:off x="0" y="0"/>
              <a:ext cx="2828754" cy="149465"/>
            </a:xfrm>
            <a:custGeom>
              <a:avLst/>
              <a:gdLst/>
              <a:ahLst/>
              <a:cxnLst/>
              <a:rect l="l" t="t" r="r" b="b"/>
              <a:pathLst>
                <a:path w="2828754" h="149465">
                  <a:moveTo>
                    <a:pt x="0" y="0"/>
                  </a:moveTo>
                  <a:lnTo>
                    <a:pt x="2828754" y="0"/>
                  </a:lnTo>
                  <a:lnTo>
                    <a:pt x="2828754" y="149465"/>
                  </a:lnTo>
                  <a:lnTo>
                    <a:pt x="0" y="149465"/>
                  </a:lnTo>
                  <a:close/>
                </a:path>
              </a:pathLst>
            </a:custGeom>
            <a:solidFill>
              <a:srgbClr val="F0F0F0"/>
            </a:solidFill>
          </p:spPr>
        </p:sp>
        <p:sp>
          <p:nvSpPr>
            <p:cNvPr id="59" name="TextBox 59"/>
            <p:cNvSpPr txBox="1"/>
            <p:nvPr/>
          </p:nvSpPr>
          <p:spPr>
            <a:xfrm>
              <a:off x="0" y="-47625"/>
              <a:ext cx="2828754" cy="197090"/>
            </a:xfrm>
            <a:prstGeom prst="rect">
              <a:avLst/>
            </a:prstGeom>
          </p:spPr>
          <p:txBody>
            <a:bodyPr lIns="50800" tIns="50800" rIns="50800" bIns="50800" rtlCol="0" anchor="ctr"/>
            <a:lstStyle/>
            <a:p>
              <a:pPr algn="ctr">
                <a:lnSpc>
                  <a:spcPts val="3455"/>
                </a:lnSpc>
              </a:pPr>
              <a:r>
                <a:rPr lang="en-US" sz="2399" b="1" spc="-59">
                  <a:solidFill>
                    <a:srgbClr val="000000"/>
                  </a:solidFill>
                  <a:latin typeface="Montserrat Bold"/>
                  <a:ea typeface="Montserrat Bold"/>
                  <a:cs typeface="Montserrat Bold"/>
                  <a:sym typeface="Montserrat Bold"/>
                </a:rPr>
                <a:t>INDIA</a:t>
              </a:r>
            </a:p>
          </p:txBody>
        </p:sp>
      </p:grpSp>
      <p:sp>
        <p:nvSpPr>
          <p:cNvPr id="60" name="TextBox 60"/>
          <p:cNvSpPr txBox="1"/>
          <p:nvPr/>
        </p:nvSpPr>
        <p:spPr>
          <a:xfrm>
            <a:off x="842998" y="8321116"/>
            <a:ext cx="2260854"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1st floor, Gangotri, Asramam Ward, Kaichoondy Jn, Alappuzha, Kerala, India – 688006</a:t>
            </a:r>
          </a:p>
        </p:txBody>
      </p:sp>
      <p:sp>
        <p:nvSpPr>
          <p:cNvPr id="61" name="TextBox 61"/>
          <p:cNvSpPr txBox="1"/>
          <p:nvPr/>
        </p:nvSpPr>
        <p:spPr>
          <a:xfrm>
            <a:off x="6360947" y="8321116"/>
            <a:ext cx="2130226"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Moonamkara, CMC-12, Cherthala – 688524,</a:t>
            </a:r>
          </a:p>
          <a:p>
            <a:pPr algn="l">
              <a:lnSpc>
                <a:spcPts val="2160"/>
              </a:lnSpc>
            </a:pPr>
            <a:r>
              <a:rPr lang="en-US" sz="1500" spc="-37">
                <a:solidFill>
                  <a:srgbClr val="000000"/>
                </a:solidFill>
                <a:latin typeface="Montserrat"/>
                <a:ea typeface="Montserrat"/>
                <a:cs typeface="Montserrat"/>
                <a:sym typeface="Montserrat"/>
              </a:rPr>
              <a:t>Alappuzha, Kerala</a:t>
            </a:r>
          </a:p>
          <a:p>
            <a:pPr algn="l">
              <a:lnSpc>
                <a:spcPts val="2160"/>
              </a:lnSpc>
            </a:pPr>
            <a:r>
              <a:rPr lang="en-US" sz="1500" spc="-37">
                <a:solidFill>
                  <a:srgbClr val="000000"/>
                </a:solidFill>
                <a:latin typeface="Montserrat"/>
                <a:ea typeface="Montserrat"/>
                <a:cs typeface="Montserrat"/>
                <a:sym typeface="Montserrat"/>
              </a:rPr>
              <a:t>India</a:t>
            </a:r>
          </a:p>
        </p:txBody>
      </p:sp>
      <p:sp>
        <p:nvSpPr>
          <p:cNvPr id="62" name="TextBox 62"/>
          <p:cNvSpPr txBox="1"/>
          <p:nvPr/>
        </p:nvSpPr>
        <p:spPr>
          <a:xfrm>
            <a:off x="3379622" y="5969508"/>
            <a:ext cx="2269282"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2nd Floor, AJ Centre, Ramnagar Rd, Mavungal, Kanhangad, Kerala 671531</a:t>
            </a:r>
          </a:p>
        </p:txBody>
      </p:sp>
      <p:sp>
        <p:nvSpPr>
          <p:cNvPr id="63" name="TextBox 63"/>
          <p:cNvSpPr txBox="1"/>
          <p:nvPr/>
        </p:nvSpPr>
        <p:spPr>
          <a:xfrm>
            <a:off x="9301273" y="3595878"/>
            <a:ext cx="1907381"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AVS Compound, 80 Feet Rd, 4th Block, Koramangala, Bengaluru, Karnataka 560034</a:t>
            </a:r>
          </a:p>
        </p:txBody>
      </p:sp>
      <p:sp>
        <p:nvSpPr>
          <p:cNvPr id="64" name="TextBox 64"/>
          <p:cNvSpPr txBox="1"/>
          <p:nvPr/>
        </p:nvSpPr>
        <p:spPr>
          <a:xfrm>
            <a:off x="15375739" y="3595878"/>
            <a:ext cx="2146920" cy="7924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Level 4, 260 Queen Street, Brisbane, QLD 4000, Australia</a:t>
            </a:r>
          </a:p>
        </p:txBody>
      </p:sp>
      <p:sp>
        <p:nvSpPr>
          <p:cNvPr id="65" name="TextBox 65"/>
          <p:cNvSpPr txBox="1"/>
          <p:nvPr/>
        </p:nvSpPr>
        <p:spPr>
          <a:xfrm>
            <a:off x="3379622" y="3671641"/>
            <a:ext cx="2379914"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T.C. 6/686(4), AVRA-3, PTP – Arappura Road, Vattiyoorkavu P.O, Thiruvananthapuram ,</a:t>
            </a:r>
          </a:p>
          <a:p>
            <a:pPr algn="l">
              <a:lnSpc>
                <a:spcPts val="2160"/>
              </a:lnSpc>
            </a:pPr>
            <a:r>
              <a:rPr lang="en-US" sz="1500" spc="-37">
                <a:solidFill>
                  <a:srgbClr val="000000"/>
                </a:solidFill>
                <a:latin typeface="Montserrat"/>
                <a:ea typeface="Montserrat"/>
                <a:cs typeface="Montserrat"/>
                <a:sym typeface="Montserrat"/>
              </a:rPr>
              <a:t>Kerala, India</a:t>
            </a:r>
          </a:p>
        </p:txBody>
      </p:sp>
      <p:sp>
        <p:nvSpPr>
          <p:cNvPr id="66" name="TextBox 66"/>
          <p:cNvSpPr txBox="1"/>
          <p:nvPr/>
        </p:nvSpPr>
        <p:spPr>
          <a:xfrm>
            <a:off x="6395313" y="3595878"/>
            <a:ext cx="2373118"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T.C. 9/2763(1), Kulangara, 288, CSM Nagar, Edappazhinji,, Thiruvananthapuram, Kerala 695010</a:t>
            </a:r>
          </a:p>
        </p:txBody>
      </p:sp>
      <p:sp>
        <p:nvSpPr>
          <p:cNvPr id="67" name="TextBox 67"/>
          <p:cNvSpPr txBox="1"/>
          <p:nvPr/>
        </p:nvSpPr>
        <p:spPr>
          <a:xfrm>
            <a:off x="3379622" y="8321116"/>
            <a:ext cx="2260854"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Ananda Deepam, CMC 12, cherthala 688524,</a:t>
            </a:r>
          </a:p>
          <a:p>
            <a:pPr algn="l">
              <a:lnSpc>
                <a:spcPts val="2160"/>
              </a:lnSpc>
            </a:pPr>
            <a:r>
              <a:rPr lang="en-US" sz="1500" spc="-37">
                <a:solidFill>
                  <a:srgbClr val="000000"/>
                </a:solidFill>
                <a:latin typeface="Montserrat"/>
                <a:ea typeface="Montserrat"/>
                <a:cs typeface="Montserrat"/>
                <a:sym typeface="Montserrat"/>
              </a:rPr>
              <a:t>AAlappuzha,</a:t>
            </a:r>
          </a:p>
          <a:p>
            <a:pPr algn="l">
              <a:lnSpc>
                <a:spcPts val="2160"/>
              </a:lnSpc>
            </a:pPr>
            <a:r>
              <a:rPr lang="en-US" sz="1500" spc="-37">
                <a:solidFill>
                  <a:srgbClr val="000000"/>
                </a:solidFill>
                <a:latin typeface="Montserrat"/>
                <a:ea typeface="Montserrat"/>
                <a:cs typeface="Montserrat"/>
                <a:sym typeface="Montserrat"/>
              </a:rPr>
              <a:t>Kerala India</a:t>
            </a:r>
          </a:p>
        </p:txBody>
      </p:sp>
      <p:sp>
        <p:nvSpPr>
          <p:cNvPr id="68" name="TextBox 68"/>
          <p:cNvSpPr txBox="1"/>
          <p:nvPr/>
        </p:nvSpPr>
        <p:spPr>
          <a:xfrm>
            <a:off x="895578" y="5932817"/>
            <a:ext cx="2279974"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1st Floor, Chirayath Building, CSI Cemetery Road, Mission Quarters, Thrissur 680001</a:t>
            </a:r>
          </a:p>
        </p:txBody>
      </p:sp>
      <p:sp>
        <p:nvSpPr>
          <p:cNvPr id="69" name="TextBox 69"/>
          <p:cNvSpPr txBox="1"/>
          <p:nvPr/>
        </p:nvSpPr>
        <p:spPr>
          <a:xfrm>
            <a:off x="12208979" y="3595878"/>
            <a:ext cx="2012148" cy="10591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Ansar Gallery, </a:t>
            </a:r>
          </a:p>
          <a:p>
            <a:pPr algn="l">
              <a:lnSpc>
                <a:spcPts val="2160"/>
              </a:lnSpc>
            </a:pPr>
            <a:r>
              <a:rPr lang="en-US" sz="1500" spc="-37">
                <a:solidFill>
                  <a:srgbClr val="000000"/>
                </a:solidFill>
                <a:latin typeface="Montserrat"/>
                <a:ea typeface="Montserrat"/>
                <a:cs typeface="Montserrat"/>
                <a:sym typeface="Montserrat"/>
              </a:rPr>
              <a:t>Karama </a:t>
            </a:r>
          </a:p>
          <a:p>
            <a:pPr algn="l">
              <a:lnSpc>
                <a:spcPts val="2160"/>
              </a:lnSpc>
            </a:pPr>
            <a:r>
              <a:rPr lang="en-US" sz="1500" spc="-37">
                <a:solidFill>
                  <a:srgbClr val="000000"/>
                </a:solidFill>
                <a:latin typeface="Montserrat"/>
                <a:ea typeface="Montserrat"/>
                <a:cs typeface="Montserrat"/>
                <a:sym typeface="Montserrat"/>
              </a:rPr>
              <a:t>Khalid Bin Al Waleed Road, Dubai</a:t>
            </a:r>
          </a:p>
        </p:txBody>
      </p:sp>
      <p:sp>
        <p:nvSpPr>
          <p:cNvPr id="70" name="TextBox 70"/>
          <p:cNvSpPr txBox="1"/>
          <p:nvPr/>
        </p:nvSpPr>
        <p:spPr>
          <a:xfrm>
            <a:off x="6360947" y="5836158"/>
            <a:ext cx="2269282" cy="1325880"/>
          </a:xfrm>
          <a:prstGeom prst="rect">
            <a:avLst/>
          </a:prstGeom>
        </p:spPr>
        <p:txBody>
          <a:bodyPr lIns="0" tIns="0" rIns="0" bIns="0" rtlCol="0" anchor="t">
            <a:spAutoFit/>
          </a:bodyPr>
          <a:lstStyle/>
          <a:p>
            <a:pPr algn="l">
              <a:lnSpc>
                <a:spcPts val="2160"/>
              </a:lnSpc>
            </a:pPr>
            <a:r>
              <a:rPr lang="en-US" sz="1500" spc="-37">
                <a:solidFill>
                  <a:srgbClr val="000000"/>
                </a:solidFill>
                <a:latin typeface="Montserrat"/>
                <a:ea typeface="Montserrat"/>
                <a:cs typeface="Montserrat"/>
                <a:sym typeface="Montserrat"/>
              </a:rPr>
              <a:t>1st Floor, AVM Apartments Keerthi Nagar, Kanakalaya Bank Jn., Kannur Road, Kozhikode, 673005</a:t>
            </a:r>
          </a:p>
        </p:txBody>
      </p:sp>
      <p:grpSp>
        <p:nvGrpSpPr>
          <p:cNvPr id="71" name="Group 71"/>
          <p:cNvGrpSpPr/>
          <p:nvPr/>
        </p:nvGrpSpPr>
        <p:grpSpPr>
          <a:xfrm>
            <a:off x="11886293" y="1339318"/>
            <a:ext cx="2648409" cy="556788"/>
            <a:chOff x="0" y="0"/>
            <a:chExt cx="697523" cy="146644"/>
          </a:xfrm>
        </p:grpSpPr>
        <p:sp>
          <p:nvSpPr>
            <p:cNvPr id="72" name="Freeform 72"/>
            <p:cNvSpPr/>
            <p:nvPr/>
          </p:nvSpPr>
          <p:spPr>
            <a:xfrm>
              <a:off x="0" y="0"/>
              <a:ext cx="697523" cy="146644"/>
            </a:xfrm>
            <a:custGeom>
              <a:avLst/>
              <a:gdLst/>
              <a:ahLst/>
              <a:cxnLst/>
              <a:rect l="l" t="t" r="r" b="b"/>
              <a:pathLst>
                <a:path w="697523" h="146644">
                  <a:moveTo>
                    <a:pt x="0" y="0"/>
                  </a:moveTo>
                  <a:lnTo>
                    <a:pt x="697523" y="0"/>
                  </a:lnTo>
                  <a:lnTo>
                    <a:pt x="697523" y="146644"/>
                  </a:lnTo>
                  <a:lnTo>
                    <a:pt x="0" y="146644"/>
                  </a:lnTo>
                  <a:close/>
                </a:path>
              </a:pathLst>
            </a:custGeom>
            <a:solidFill>
              <a:srgbClr val="F0F0F0"/>
            </a:solidFill>
          </p:spPr>
        </p:sp>
        <p:sp>
          <p:nvSpPr>
            <p:cNvPr id="73" name="TextBox 73"/>
            <p:cNvSpPr txBox="1"/>
            <p:nvPr/>
          </p:nvSpPr>
          <p:spPr>
            <a:xfrm>
              <a:off x="0" y="-47625"/>
              <a:ext cx="697523" cy="194269"/>
            </a:xfrm>
            <a:prstGeom prst="rect">
              <a:avLst/>
            </a:prstGeom>
          </p:spPr>
          <p:txBody>
            <a:bodyPr lIns="50800" tIns="50800" rIns="50800" bIns="50800" rtlCol="0" anchor="ctr"/>
            <a:lstStyle/>
            <a:p>
              <a:pPr algn="ctr">
                <a:lnSpc>
                  <a:spcPts val="3455"/>
                </a:lnSpc>
              </a:pPr>
              <a:r>
                <a:rPr lang="en-US" sz="2399" b="1" spc="-59">
                  <a:solidFill>
                    <a:srgbClr val="000000"/>
                  </a:solidFill>
                  <a:latin typeface="Montserrat Bold"/>
                  <a:ea typeface="Montserrat Bold"/>
                  <a:cs typeface="Montserrat Bold"/>
                  <a:sym typeface="Montserrat Bold"/>
                </a:rPr>
                <a:t>UAE</a:t>
              </a:r>
            </a:p>
          </p:txBody>
        </p:sp>
      </p:grpSp>
      <p:grpSp>
        <p:nvGrpSpPr>
          <p:cNvPr id="74" name="Group 74"/>
          <p:cNvGrpSpPr/>
          <p:nvPr/>
        </p:nvGrpSpPr>
        <p:grpSpPr>
          <a:xfrm>
            <a:off x="15182339" y="1339318"/>
            <a:ext cx="2843475" cy="556788"/>
            <a:chOff x="0" y="0"/>
            <a:chExt cx="748899" cy="146644"/>
          </a:xfrm>
        </p:grpSpPr>
        <p:sp>
          <p:nvSpPr>
            <p:cNvPr id="75" name="Freeform 75"/>
            <p:cNvSpPr/>
            <p:nvPr/>
          </p:nvSpPr>
          <p:spPr>
            <a:xfrm>
              <a:off x="0" y="0"/>
              <a:ext cx="748899" cy="146644"/>
            </a:xfrm>
            <a:custGeom>
              <a:avLst/>
              <a:gdLst/>
              <a:ahLst/>
              <a:cxnLst/>
              <a:rect l="l" t="t" r="r" b="b"/>
              <a:pathLst>
                <a:path w="748899" h="146644">
                  <a:moveTo>
                    <a:pt x="0" y="0"/>
                  </a:moveTo>
                  <a:lnTo>
                    <a:pt x="748899" y="0"/>
                  </a:lnTo>
                  <a:lnTo>
                    <a:pt x="748899" y="146644"/>
                  </a:lnTo>
                  <a:lnTo>
                    <a:pt x="0" y="146644"/>
                  </a:lnTo>
                  <a:close/>
                </a:path>
              </a:pathLst>
            </a:custGeom>
            <a:solidFill>
              <a:srgbClr val="F0F0F0"/>
            </a:solidFill>
          </p:spPr>
        </p:sp>
        <p:sp>
          <p:nvSpPr>
            <p:cNvPr id="76" name="TextBox 76"/>
            <p:cNvSpPr txBox="1"/>
            <p:nvPr/>
          </p:nvSpPr>
          <p:spPr>
            <a:xfrm>
              <a:off x="0" y="-47625"/>
              <a:ext cx="748899" cy="194269"/>
            </a:xfrm>
            <a:prstGeom prst="rect">
              <a:avLst/>
            </a:prstGeom>
          </p:spPr>
          <p:txBody>
            <a:bodyPr lIns="50800" tIns="50800" rIns="50800" bIns="50800" rtlCol="0" anchor="ctr"/>
            <a:lstStyle/>
            <a:p>
              <a:pPr algn="ctr">
                <a:lnSpc>
                  <a:spcPts val="3455"/>
                </a:lnSpc>
              </a:pPr>
              <a:r>
                <a:rPr lang="en-US" sz="2399" b="1" spc="-59">
                  <a:solidFill>
                    <a:srgbClr val="000000"/>
                  </a:solidFill>
                  <a:latin typeface="Montserrat Bold"/>
                  <a:ea typeface="Montserrat Bold"/>
                  <a:cs typeface="Montserrat Bold"/>
                  <a:sym typeface="Montserrat Bold"/>
                </a:rPr>
                <a:t>AUSTRALIA</a:t>
              </a:r>
            </a:p>
          </p:txBody>
        </p:sp>
      </p:grpSp>
      <p:grpSp>
        <p:nvGrpSpPr>
          <p:cNvPr id="77" name="Group 77"/>
          <p:cNvGrpSpPr/>
          <p:nvPr/>
        </p:nvGrpSpPr>
        <p:grpSpPr>
          <a:xfrm>
            <a:off x="842998" y="2005803"/>
            <a:ext cx="2392598" cy="556717"/>
            <a:chOff x="0" y="0"/>
            <a:chExt cx="630149" cy="146625"/>
          </a:xfrm>
        </p:grpSpPr>
        <p:sp>
          <p:nvSpPr>
            <p:cNvPr id="78" name="Freeform 78"/>
            <p:cNvSpPr/>
            <p:nvPr/>
          </p:nvSpPr>
          <p:spPr>
            <a:xfrm>
              <a:off x="0" y="0"/>
              <a:ext cx="630149" cy="146625"/>
            </a:xfrm>
            <a:custGeom>
              <a:avLst/>
              <a:gdLst/>
              <a:ahLst/>
              <a:cxnLst/>
              <a:rect l="l" t="t" r="r" b="b"/>
              <a:pathLst>
                <a:path w="630149" h="146625">
                  <a:moveTo>
                    <a:pt x="0" y="0"/>
                  </a:moveTo>
                  <a:lnTo>
                    <a:pt x="630149" y="0"/>
                  </a:lnTo>
                  <a:lnTo>
                    <a:pt x="630149" y="146625"/>
                  </a:lnTo>
                  <a:lnTo>
                    <a:pt x="0" y="146625"/>
                  </a:lnTo>
                  <a:close/>
                </a:path>
              </a:pathLst>
            </a:custGeom>
            <a:solidFill>
              <a:srgbClr val="C4D8E4"/>
            </a:solidFill>
          </p:spPr>
        </p:sp>
        <p:sp>
          <p:nvSpPr>
            <p:cNvPr id="79" name="TextBox 79"/>
            <p:cNvSpPr txBox="1"/>
            <p:nvPr/>
          </p:nvSpPr>
          <p:spPr>
            <a:xfrm>
              <a:off x="0" y="-47625"/>
              <a:ext cx="630149" cy="194250"/>
            </a:xfrm>
            <a:prstGeom prst="rect">
              <a:avLst/>
            </a:prstGeom>
          </p:spPr>
          <p:txBody>
            <a:bodyPr lIns="50800" tIns="50800" rIns="50800" bIns="50800" rtlCol="0" anchor="ctr"/>
            <a:lstStyle/>
            <a:p>
              <a:pPr algn="ctr">
                <a:lnSpc>
                  <a:spcPts val="3023"/>
                </a:lnSpc>
              </a:pPr>
              <a:r>
                <a:rPr lang="en-US" sz="2099" b="1" spc="-52">
                  <a:solidFill>
                    <a:srgbClr val="000000"/>
                  </a:solidFill>
                  <a:latin typeface="Montserrat Bold"/>
                  <a:ea typeface="Montserrat Bold"/>
                  <a:cs typeface="Montserrat Bold"/>
                  <a:sym typeface="Montserrat Bold"/>
                </a:rPr>
                <a:t>Kerala</a:t>
              </a:r>
            </a:p>
          </p:txBody>
        </p:sp>
      </p:grpSp>
      <p:grpSp>
        <p:nvGrpSpPr>
          <p:cNvPr id="80" name="Group 80"/>
          <p:cNvGrpSpPr/>
          <p:nvPr/>
        </p:nvGrpSpPr>
        <p:grpSpPr>
          <a:xfrm>
            <a:off x="9178006" y="2005803"/>
            <a:ext cx="2392598" cy="586812"/>
            <a:chOff x="0" y="0"/>
            <a:chExt cx="630149" cy="154551"/>
          </a:xfrm>
        </p:grpSpPr>
        <p:sp>
          <p:nvSpPr>
            <p:cNvPr id="81" name="Freeform 81"/>
            <p:cNvSpPr/>
            <p:nvPr/>
          </p:nvSpPr>
          <p:spPr>
            <a:xfrm>
              <a:off x="0" y="0"/>
              <a:ext cx="630149" cy="154551"/>
            </a:xfrm>
            <a:custGeom>
              <a:avLst/>
              <a:gdLst/>
              <a:ahLst/>
              <a:cxnLst/>
              <a:rect l="l" t="t" r="r" b="b"/>
              <a:pathLst>
                <a:path w="630149" h="154551">
                  <a:moveTo>
                    <a:pt x="0" y="0"/>
                  </a:moveTo>
                  <a:lnTo>
                    <a:pt x="630149" y="0"/>
                  </a:lnTo>
                  <a:lnTo>
                    <a:pt x="630149" y="154551"/>
                  </a:lnTo>
                  <a:lnTo>
                    <a:pt x="0" y="154551"/>
                  </a:lnTo>
                  <a:close/>
                </a:path>
              </a:pathLst>
            </a:custGeom>
            <a:solidFill>
              <a:srgbClr val="C4D8E4"/>
            </a:solidFill>
          </p:spPr>
        </p:sp>
        <p:sp>
          <p:nvSpPr>
            <p:cNvPr id="82" name="TextBox 82"/>
            <p:cNvSpPr txBox="1"/>
            <p:nvPr/>
          </p:nvSpPr>
          <p:spPr>
            <a:xfrm>
              <a:off x="0" y="-47625"/>
              <a:ext cx="630149" cy="202176"/>
            </a:xfrm>
            <a:prstGeom prst="rect">
              <a:avLst/>
            </a:prstGeom>
          </p:spPr>
          <p:txBody>
            <a:bodyPr lIns="50800" tIns="50800" rIns="50800" bIns="50800" rtlCol="0" anchor="ctr"/>
            <a:lstStyle/>
            <a:p>
              <a:pPr algn="ctr">
                <a:lnSpc>
                  <a:spcPts val="3455"/>
                </a:lnSpc>
              </a:pPr>
              <a:r>
                <a:rPr lang="en-US" sz="2399" b="1" spc="-59">
                  <a:solidFill>
                    <a:srgbClr val="000000"/>
                  </a:solidFill>
                  <a:latin typeface="Montserrat Bold"/>
                  <a:ea typeface="Montserrat Bold"/>
                  <a:cs typeface="Montserrat Bold"/>
                  <a:sym typeface="Montserrat Bold"/>
                </a:rPr>
                <a:t>Karnataka</a:t>
              </a:r>
            </a:p>
          </p:txBody>
        </p:sp>
      </p:grpSp>
      <p:sp>
        <p:nvSpPr>
          <p:cNvPr id="83" name="AutoShape 83"/>
          <p:cNvSpPr/>
          <p:nvPr/>
        </p:nvSpPr>
        <p:spPr>
          <a:xfrm>
            <a:off x="6445521" y="7934763"/>
            <a:ext cx="841663" cy="0"/>
          </a:xfrm>
          <a:prstGeom prst="line">
            <a:avLst/>
          </a:prstGeom>
          <a:ln w="38100" cap="flat">
            <a:solidFill>
              <a:srgbClr val="00569E"/>
            </a:solidFill>
            <a:prstDash val="solid"/>
            <a:headEnd type="none" w="sm" len="sm"/>
            <a:tailEnd type="none" w="sm" len="sm"/>
          </a:ln>
        </p:spPr>
      </p:sp>
      <p:grpSp>
        <p:nvGrpSpPr>
          <p:cNvPr id="84" name="Group 84"/>
          <p:cNvGrpSpPr/>
          <p:nvPr/>
        </p:nvGrpSpPr>
        <p:grpSpPr>
          <a:xfrm>
            <a:off x="12208979" y="2671516"/>
            <a:ext cx="1449394" cy="685800"/>
            <a:chOff x="0" y="0"/>
            <a:chExt cx="1932525" cy="914400"/>
          </a:xfrm>
        </p:grpSpPr>
        <p:sp>
          <p:nvSpPr>
            <p:cNvPr id="85" name="Freeform 85"/>
            <p:cNvSpPr/>
            <p:nvPr/>
          </p:nvSpPr>
          <p:spPr>
            <a:xfrm>
              <a:off x="0" y="0"/>
              <a:ext cx="1932526" cy="914400"/>
            </a:xfrm>
            <a:custGeom>
              <a:avLst/>
              <a:gdLst/>
              <a:ahLst/>
              <a:cxnLst/>
              <a:rect l="l" t="t" r="r" b="b"/>
              <a:pathLst>
                <a:path w="1932526" h="914400">
                  <a:moveTo>
                    <a:pt x="0" y="0"/>
                  </a:moveTo>
                  <a:lnTo>
                    <a:pt x="1932526" y="0"/>
                  </a:lnTo>
                  <a:lnTo>
                    <a:pt x="1932526" y="914400"/>
                  </a:lnTo>
                  <a:lnTo>
                    <a:pt x="0" y="914400"/>
                  </a:lnTo>
                  <a:close/>
                </a:path>
              </a:pathLst>
            </a:custGeom>
            <a:blipFill>
              <a:blip r:embed="rId5">
                <a:alphaModFix amt="0"/>
              </a:blip>
              <a:stretch>
                <a:fillRect t="-18806" r="-67085" b="-18806"/>
              </a:stretch>
            </a:blipFill>
          </p:spPr>
        </p:sp>
        <p:sp>
          <p:nvSpPr>
            <p:cNvPr id="86" name="TextBox 86"/>
            <p:cNvSpPr txBox="1"/>
            <p:nvPr/>
          </p:nvSpPr>
          <p:spPr>
            <a:xfrm>
              <a:off x="0" y="0"/>
              <a:ext cx="1932525" cy="914400"/>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Dubai</a:t>
              </a:r>
            </a:p>
          </p:txBody>
        </p:sp>
      </p:grpSp>
      <p:grpSp>
        <p:nvGrpSpPr>
          <p:cNvPr id="87" name="Group 87"/>
          <p:cNvGrpSpPr/>
          <p:nvPr/>
        </p:nvGrpSpPr>
        <p:grpSpPr>
          <a:xfrm>
            <a:off x="15296702" y="2562520"/>
            <a:ext cx="3771519" cy="685800"/>
            <a:chOff x="0" y="0"/>
            <a:chExt cx="5028693" cy="914400"/>
          </a:xfrm>
        </p:grpSpPr>
        <p:sp>
          <p:nvSpPr>
            <p:cNvPr id="88" name="Freeform 88"/>
            <p:cNvSpPr/>
            <p:nvPr/>
          </p:nvSpPr>
          <p:spPr>
            <a:xfrm>
              <a:off x="0" y="0"/>
              <a:ext cx="5028693" cy="914400"/>
            </a:xfrm>
            <a:custGeom>
              <a:avLst/>
              <a:gdLst/>
              <a:ahLst/>
              <a:cxnLst/>
              <a:rect l="l" t="t" r="r" b="b"/>
              <a:pathLst>
                <a:path w="5028693" h="914400">
                  <a:moveTo>
                    <a:pt x="0" y="0"/>
                  </a:moveTo>
                  <a:lnTo>
                    <a:pt x="5028693" y="0"/>
                  </a:lnTo>
                  <a:lnTo>
                    <a:pt x="5028693" y="914400"/>
                  </a:lnTo>
                  <a:lnTo>
                    <a:pt x="0" y="914400"/>
                  </a:lnTo>
                  <a:close/>
                </a:path>
              </a:pathLst>
            </a:custGeom>
            <a:blipFill>
              <a:blip r:embed="rId5">
                <a:alphaModFix amt="0"/>
              </a:blip>
              <a:stretch>
                <a:fillRect t="-18806" r="35788" b="-18806"/>
              </a:stretch>
            </a:blipFill>
          </p:spPr>
        </p:sp>
        <p:sp>
          <p:nvSpPr>
            <p:cNvPr id="89" name="TextBox 89"/>
            <p:cNvSpPr txBox="1"/>
            <p:nvPr/>
          </p:nvSpPr>
          <p:spPr>
            <a:xfrm>
              <a:off x="0" y="0"/>
              <a:ext cx="5028693" cy="914400"/>
            </a:xfrm>
            <a:prstGeom prst="rect">
              <a:avLst/>
            </a:prstGeom>
          </p:spPr>
          <p:txBody>
            <a:bodyPr lIns="0" tIns="0" rIns="0" bIns="0" rtlCol="0" anchor="ctr"/>
            <a:lstStyle/>
            <a:p>
              <a:pPr algn="l">
                <a:lnSpc>
                  <a:spcPts val="2400"/>
                </a:lnSpc>
              </a:pPr>
              <a:r>
                <a:rPr lang="en-US" sz="2000">
                  <a:solidFill>
                    <a:srgbClr val="00569E"/>
                  </a:solidFill>
                  <a:latin typeface="Now"/>
                  <a:ea typeface="Now"/>
                  <a:cs typeface="Now"/>
                  <a:sym typeface="Now"/>
                </a:rPr>
                <a:t>Brisbane</a:t>
              </a:r>
            </a:p>
          </p:txBody>
        </p:sp>
      </p:grpSp>
      <p:sp>
        <p:nvSpPr>
          <p:cNvPr id="90" name="AutoShape 90"/>
          <p:cNvSpPr/>
          <p:nvPr/>
        </p:nvSpPr>
        <p:spPr>
          <a:xfrm>
            <a:off x="931737" y="5654158"/>
            <a:ext cx="841663" cy="0"/>
          </a:xfrm>
          <a:prstGeom prst="line">
            <a:avLst/>
          </a:prstGeom>
          <a:ln w="38100" cap="flat">
            <a:solidFill>
              <a:srgbClr val="00569E"/>
            </a:solidFill>
            <a:prstDash val="solid"/>
            <a:headEnd type="none" w="sm" len="sm"/>
            <a:tailEnd type="none" w="sm" len="sm"/>
          </a:ln>
        </p:spPr>
      </p:sp>
      <p:sp>
        <p:nvSpPr>
          <p:cNvPr id="91" name="AutoShape 91"/>
          <p:cNvSpPr/>
          <p:nvPr/>
        </p:nvSpPr>
        <p:spPr>
          <a:xfrm flipH="1">
            <a:off x="6102621" y="5328817"/>
            <a:ext cx="24230" cy="200870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92" name="AutoShape 92"/>
          <p:cNvSpPr/>
          <p:nvPr/>
        </p:nvSpPr>
        <p:spPr>
          <a:xfrm flipH="1">
            <a:off x="6136376" y="3076690"/>
            <a:ext cx="24230" cy="200870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93" name="AutoShape 93"/>
          <p:cNvSpPr/>
          <p:nvPr/>
        </p:nvSpPr>
        <p:spPr>
          <a:xfrm flipH="1">
            <a:off x="3151323" y="2935629"/>
            <a:ext cx="24230" cy="2008708"/>
          </a:xfrm>
          <a:prstGeom prst="line">
            <a:avLst/>
          </a:prstGeom>
          <a:ln w="19050" cap="flat">
            <a:gradFill>
              <a:gsLst>
                <a:gs pos="0">
                  <a:srgbClr val="888888">
                    <a:alpha val="100000"/>
                  </a:srgbClr>
                </a:gs>
                <a:gs pos="100000">
                  <a:srgbClr val="FFFFFF">
                    <a:alpha val="100000"/>
                  </a:srgbClr>
                </a:gs>
              </a:gsLst>
              <a:lin ang="16200000"/>
            </a:gradFill>
            <a:prstDash val="solid"/>
            <a:headEnd type="none" w="sm" len="sm"/>
            <a:tailEnd type="none" w="sm" len="sm"/>
          </a:ln>
        </p:spPr>
      </p:sp>
      <p:sp>
        <p:nvSpPr>
          <p:cNvPr id="94" name="AutoShape 94"/>
          <p:cNvSpPr/>
          <p:nvPr/>
        </p:nvSpPr>
        <p:spPr>
          <a:xfrm>
            <a:off x="9301273" y="3357316"/>
            <a:ext cx="841663" cy="0"/>
          </a:xfrm>
          <a:prstGeom prst="line">
            <a:avLst/>
          </a:prstGeom>
          <a:ln w="38100" cap="flat">
            <a:solidFill>
              <a:srgbClr val="00569E"/>
            </a:solidFill>
            <a:prstDash val="solid"/>
            <a:headEnd type="none" w="sm" len="sm"/>
            <a:tailEnd type="none" w="sm" len="sm"/>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569E"/>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sp>
      </p:grpSp>
      <p:grpSp>
        <p:nvGrpSpPr>
          <p:cNvPr id="4" name="Group 4"/>
          <p:cNvGrpSpPr/>
          <p:nvPr/>
        </p:nvGrpSpPr>
        <p:grpSpPr>
          <a:xfrm>
            <a:off x="7207802" y="1594219"/>
            <a:ext cx="4286250" cy="1093718"/>
            <a:chOff x="0" y="0"/>
            <a:chExt cx="5715000" cy="1458290"/>
          </a:xfrm>
        </p:grpSpPr>
        <p:sp>
          <p:nvSpPr>
            <p:cNvPr id="5" name="Freeform 5" descr="preencoded.png"/>
            <p:cNvSpPr/>
            <p:nvPr/>
          </p:nvSpPr>
          <p:spPr>
            <a:xfrm>
              <a:off x="0" y="0"/>
              <a:ext cx="5715000" cy="1458341"/>
            </a:xfrm>
            <a:custGeom>
              <a:avLst/>
              <a:gdLst/>
              <a:ahLst/>
              <a:cxnLst/>
              <a:rect l="l" t="t" r="r" b="b"/>
              <a:pathLst>
                <a:path w="5715000" h="1458341">
                  <a:moveTo>
                    <a:pt x="0" y="0"/>
                  </a:moveTo>
                  <a:lnTo>
                    <a:pt x="5715000" y="0"/>
                  </a:lnTo>
                  <a:lnTo>
                    <a:pt x="5715000" y="1458341"/>
                  </a:lnTo>
                  <a:lnTo>
                    <a:pt x="0" y="1458341"/>
                  </a:lnTo>
                  <a:lnTo>
                    <a:pt x="0" y="0"/>
                  </a:lnTo>
                  <a:close/>
                </a:path>
              </a:pathLst>
            </a:custGeom>
            <a:blipFill>
              <a:blip r:embed="rId3"/>
              <a:stretch>
                <a:fillRect t="-946" b="-943"/>
              </a:stretch>
            </a:blipFill>
          </p:spPr>
        </p:sp>
      </p:grpSp>
      <p:sp>
        <p:nvSpPr>
          <p:cNvPr id="6" name="TextBox 6"/>
          <p:cNvSpPr txBox="1"/>
          <p:nvPr/>
        </p:nvSpPr>
        <p:spPr>
          <a:xfrm>
            <a:off x="6351736" y="6093952"/>
            <a:ext cx="6068864" cy="522964"/>
          </a:xfrm>
          <a:prstGeom prst="rect">
            <a:avLst/>
          </a:prstGeom>
        </p:spPr>
        <p:txBody>
          <a:bodyPr wrap="square" lIns="0" tIns="0" rIns="0" bIns="0" rtlCol="0" anchor="t">
            <a:spAutoFit/>
          </a:bodyPr>
          <a:lstStyle/>
          <a:p>
            <a:pPr algn="ctr">
              <a:lnSpc>
                <a:spcPts val="4079"/>
              </a:lnSpc>
            </a:pPr>
            <a:r>
              <a:rPr lang="en-US" sz="3399" dirty="0">
                <a:solidFill>
                  <a:srgbClr val="00569E"/>
                </a:solidFill>
                <a:latin typeface="Now"/>
                <a:ea typeface="Now"/>
                <a:cs typeface="Now"/>
                <a:sym typeface="Now"/>
              </a:rPr>
              <a:t>Your Success is our passion</a:t>
            </a:r>
          </a:p>
        </p:txBody>
      </p:sp>
      <p:sp>
        <p:nvSpPr>
          <p:cNvPr id="7" name="TextBox 7"/>
          <p:cNvSpPr txBox="1"/>
          <p:nvPr/>
        </p:nvSpPr>
        <p:spPr>
          <a:xfrm>
            <a:off x="7025184" y="8229934"/>
            <a:ext cx="4938216" cy="320601"/>
          </a:xfrm>
          <a:prstGeom prst="rect">
            <a:avLst/>
          </a:prstGeom>
        </p:spPr>
        <p:txBody>
          <a:bodyPr wrap="square" lIns="0" tIns="0" rIns="0" bIns="0" rtlCol="0" anchor="t">
            <a:spAutoFit/>
          </a:bodyPr>
          <a:lstStyle/>
          <a:p>
            <a:pPr algn="ctr">
              <a:lnSpc>
                <a:spcPts val="2520"/>
              </a:lnSpc>
            </a:pPr>
            <a:r>
              <a:rPr lang="en-US" sz="2100" spc="-52" dirty="0">
                <a:solidFill>
                  <a:srgbClr val="00569E"/>
                </a:solidFill>
                <a:latin typeface="Montserrat"/>
                <a:ea typeface="Montserrat"/>
                <a:cs typeface="Montserrat"/>
                <a:sym typeface="Montserrat"/>
              </a:rPr>
              <a:t>www.jaksllp.com   |     +91 82810 17444</a:t>
            </a:r>
          </a:p>
        </p:txBody>
      </p:sp>
      <p:sp>
        <p:nvSpPr>
          <p:cNvPr id="8" name="TextBox 8"/>
          <p:cNvSpPr txBox="1"/>
          <p:nvPr/>
        </p:nvSpPr>
        <p:spPr>
          <a:xfrm>
            <a:off x="5325666" y="8862155"/>
            <a:ext cx="7636669" cy="209550"/>
          </a:xfrm>
          <a:prstGeom prst="rect">
            <a:avLst/>
          </a:prstGeom>
        </p:spPr>
        <p:txBody>
          <a:bodyPr lIns="0" tIns="0" rIns="0" bIns="0" rtlCol="0" anchor="t">
            <a:spAutoFit/>
          </a:bodyPr>
          <a:lstStyle/>
          <a:p>
            <a:pPr algn="ctr">
              <a:lnSpc>
                <a:spcPts val="1680"/>
              </a:lnSpc>
            </a:pPr>
            <a:r>
              <a:rPr lang="en-US" sz="1400" spc="-35" dirty="0">
                <a:solidFill>
                  <a:srgbClr val="00569E"/>
                </a:solidFill>
                <a:latin typeface="Montserrat"/>
                <a:ea typeface="Montserrat"/>
                <a:cs typeface="Montserrat"/>
                <a:sym typeface="Montserrat"/>
              </a:rPr>
              <a:t>INDIA· UAE· AUSTRALIA</a:t>
            </a:r>
          </a:p>
        </p:txBody>
      </p:sp>
      <p:sp>
        <p:nvSpPr>
          <p:cNvPr id="9" name="TextBox 9"/>
          <p:cNvSpPr txBox="1"/>
          <p:nvPr/>
        </p:nvSpPr>
        <p:spPr>
          <a:xfrm>
            <a:off x="2466733" y="4608052"/>
            <a:ext cx="13768388" cy="933450"/>
          </a:xfrm>
          <a:prstGeom prst="rect">
            <a:avLst/>
          </a:prstGeom>
        </p:spPr>
        <p:txBody>
          <a:bodyPr lIns="0" tIns="0" rIns="0" bIns="0" rtlCol="0" anchor="t">
            <a:spAutoFit/>
          </a:bodyPr>
          <a:lstStyle/>
          <a:p>
            <a:pPr algn="ctr">
              <a:lnSpc>
                <a:spcPts val="7319"/>
              </a:lnSpc>
            </a:pPr>
            <a:r>
              <a:rPr lang="en-US" sz="6099">
                <a:solidFill>
                  <a:srgbClr val="00569E"/>
                </a:solidFill>
                <a:latin typeface="Playfair Display"/>
                <a:ea typeface="Playfair Display"/>
                <a:cs typeface="Playfair Display"/>
                <a:sym typeface="Playfair Display"/>
              </a:rPr>
              <a:t>Partner with JAKS to drive your success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1552</Words>
  <Application>Microsoft Office PowerPoint</Application>
  <PresentationFormat>Custom</PresentationFormat>
  <Paragraphs>218</Paragraphs>
  <Slides>16</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Montserrat Bold</vt:lpstr>
      <vt:lpstr>Aileron</vt:lpstr>
      <vt:lpstr>Aileron Bold</vt:lpstr>
      <vt:lpstr>Montserrat</vt:lpstr>
      <vt:lpstr>Playfair Display</vt:lpstr>
      <vt:lpstr>Now</vt:lpstr>
      <vt:lpstr>Poppins</vt:lpstr>
      <vt:lpstr>Poppins Bold</vt:lpstr>
      <vt:lpstr>Arial</vt:lpstr>
      <vt:lpstr>Calibri</vt:lpstr>
      <vt:lpstr>Now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PROFILE</dc:title>
  <dc:creator>Shameema Shajahan</dc:creator>
  <cp:lastModifiedBy>Jaks</cp:lastModifiedBy>
  <cp:revision>6</cp:revision>
  <dcterms:created xsi:type="dcterms:W3CDTF">2006-08-16T00:00:00Z</dcterms:created>
  <dcterms:modified xsi:type="dcterms:W3CDTF">2026-08-19T11:16:13Z</dcterms:modified>
  <dc:identifier>DAHIT87TVxw</dc:identifier>
</cp:coreProperties>
</file>